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sldIdLst>
    <p:sldId id="286" r:id="rId2"/>
    <p:sldId id="287" r:id="rId3"/>
    <p:sldId id="261" r:id="rId4"/>
    <p:sldId id="257" r:id="rId5"/>
    <p:sldId id="258" r:id="rId6"/>
    <p:sldId id="259" r:id="rId7"/>
    <p:sldId id="262" r:id="rId8"/>
    <p:sldId id="263" r:id="rId9"/>
    <p:sldId id="266" r:id="rId10"/>
    <p:sldId id="265" r:id="rId11"/>
    <p:sldId id="264" r:id="rId12"/>
    <p:sldId id="271" r:id="rId13"/>
    <p:sldId id="274" r:id="rId14"/>
    <p:sldId id="273" r:id="rId15"/>
    <p:sldId id="272" r:id="rId16"/>
    <p:sldId id="275" r:id="rId17"/>
    <p:sldId id="276" r:id="rId18"/>
    <p:sldId id="277" r:id="rId19"/>
    <p:sldId id="281" r:id="rId20"/>
    <p:sldId id="278" r:id="rId21"/>
    <p:sldId id="280" r:id="rId22"/>
    <p:sldId id="268" r:id="rId23"/>
    <p:sldId id="269" r:id="rId24"/>
    <p:sldId id="283"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EB611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notesViewPr>
    <p:cSldViewPr>
      <p:cViewPr varScale="1">
        <p:scale>
          <a:sx n="69" d="100"/>
          <a:sy n="69" d="100"/>
        </p:scale>
        <p:origin x="-26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EAC3F-6153-4863-B638-2745156B9563}"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en-US"/>
        </a:p>
      </dgm:t>
    </dgm:pt>
    <dgm:pt modelId="{A156786D-62F6-49D9-8E71-145C6F7695C1}">
      <dgm:prSet custT="1"/>
      <dgm:spPr/>
      <dgm:t>
        <a:bodyPr/>
        <a:lstStyle/>
        <a:p>
          <a:pPr rtl="0"/>
          <a:r>
            <a:rPr lang="en-US" sz="3200" dirty="0" smtClean="0"/>
            <a:t>For Students </a:t>
          </a:r>
          <a:endParaRPr lang="en-US" sz="3200" dirty="0"/>
        </a:p>
      </dgm:t>
    </dgm:pt>
    <dgm:pt modelId="{DD4ED12E-3D34-4E50-BE11-BC18CF959233}" type="parTrans" cxnId="{5760B5D2-078B-45EF-8B1A-4FAEA76D011E}">
      <dgm:prSet/>
      <dgm:spPr/>
      <dgm:t>
        <a:bodyPr/>
        <a:lstStyle/>
        <a:p>
          <a:endParaRPr lang="en-US"/>
        </a:p>
      </dgm:t>
    </dgm:pt>
    <dgm:pt modelId="{163A2D1C-3462-439B-8E0A-9C26BEE12372}" type="sibTrans" cxnId="{5760B5D2-078B-45EF-8B1A-4FAEA76D011E}">
      <dgm:prSet/>
      <dgm:spPr/>
      <dgm:t>
        <a:bodyPr/>
        <a:lstStyle/>
        <a:p>
          <a:endParaRPr lang="en-US"/>
        </a:p>
      </dgm:t>
    </dgm:pt>
    <dgm:pt modelId="{8AF5DC21-9102-40E6-BA85-E48B6F2F0FD0}" type="pres">
      <dgm:prSet presAssocID="{D02EAC3F-6153-4863-B638-2745156B9563}" presName="compositeShape" presStyleCnt="0">
        <dgm:presLayoutVars>
          <dgm:chMax val="7"/>
          <dgm:dir/>
          <dgm:resizeHandles val="exact"/>
        </dgm:presLayoutVars>
      </dgm:prSet>
      <dgm:spPr/>
      <dgm:t>
        <a:bodyPr/>
        <a:lstStyle/>
        <a:p>
          <a:endParaRPr lang="en-US"/>
        </a:p>
      </dgm:t>
    </dgm:pt>
    <dgm:pt modelId="{081ED82A-DD24-4ED3-A697-AF6FB6943C2D}" type="pres">
      <dgm:prSet presAssocID="{A156786D-62F6-49D9-8E71-145C6F7695C1}" presName="circ1TxSh" presStyleLbl="vennNode1" presStyleIdx="0" presStyleCnt="1" custScaleX="161538" custLinFactNeighborX="-46154" custLinFactNeighborY="-3846"/>
      <dgm:spPr>
        <a:prstGeom prst="ellipse">
          <a:avLst/>
        </a:prstGeom>
      </dgm:spPr>
      <dgm:t>
        <a:bodyPr/>
        <a:lstStyle/>
        <a:p>
          <a:endParaRPr lang="en-US"/>
        </a:p>
      </dgm:t>
    </dgm:pt>
  </dgm:ptLst>
  <dgm:cxnLst>
    <dgm:cxn modelId="{B10C85A4-B4AE-4526-9195-BF2B18700824}" type="presOf" srcId="{D02EAC3F-6153-4863-B638-2745156B9563}" destId="{8AF5DC21-9102-40E6-BA85-E48B6F2F0FD0}" srcOrd="0" destOrd="0" presId="urn:microsoft.com/office/officeart/2005/8/layout/venn1"/>
    <dgm:cxn modelId="{5760B5D2-078B-45EF-8B1A-4FAEA76D011E}" srcId="{D02EAC3F-6153-4863-B638-2745156B9563}" destId="{A156786D-62F6-49D9-8E71-145C6F7695C1}" srcOrd="0" destOrd="0" parTransId="{DD4ED12E-3D34-4E50-BE11-BC18CF959233}" sibTransId="{163A2D1C-3462-439B-8E0A-9C26BEE12372}"/>
    <dgm:cxn modelId="{EDADE76A-4570-4E9E-964C-B72B7F280AF5}" type="presOf" srcId="{A156786D-62F6-49D9-8E71-145C6F7695C1}" destId="{081ED82A-DD24-4ED3-A697-AF6FB6943C2D}" srcOrd="0" destOrd="0" presId="urn:microsoft.com/office/officeart/2005/8/layout/venn1"/>
    <dgm:cxn modelId="{35153881-001D-40BE-A68E-DC2B3888F523}" type="presParOf" srcId="{8AF5DC21-9102-40E6-BA85-E48B6F2F0FD0}" destId="{081ED82A-DD24-4ED3-A697-AF6FB6943C2D}" srcOrd="0"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724B1046-8376-4200-8FD5-B21F7C99F2D1}" type="doc">
      <dgm:prSet loTypeId="urn:microsoft.com/office/officeart/2005/8/layout/hProcess9" loCatId="process" qsTypeId="urn:microsoft.com/office/officeart/2005/8/quickstyle/3d5" qsCatId="3D" csTypeId="urn:microsoft.com/office/officeart/2005/8/colors/accent1_2" csCatId="accent1"/>
      <dgm:spPr/>
      <dgm:t>
        <a:bodyPr/>
        <a:lstStyle/>
        <a:p>
          <a:endParaRPr lang="en-US"/>
        </a:p>
      </dgm:t>
    </dgm:pt>
    <dgm:pt modelId="{83FBC542-3FA2-49C3-BBFB-160D6F3CBF00}">
      <dgm:prSet/>
      <dgm:spPr/>
      <dgm:t>
        <a:bodyPr/>
        <a:lstStyle/>
        <a:p>
          <a:pPr rtl="0"/>
          <a:r>
            <a:rPr lang="en-US" dirty="0" smtClean="0"/>
            <a:t>HPSJMMSS</a:t>
          </a:r>
          <a:r>
            <a:rPr lang="en-US" sz="2000" b="1" dirty="0" smtClean="0"/>
            <a:t>  Examination date</a:t>
          </a:r>
          <a:endParaRPr lang="en-US" sz="2000" dirty="0"/>
        </a:p>
      </dgm:t>
    </dgm:pt>
    <dgm:pt modelId="{04C51E28-A5CA-448D-B4B2-E836699AE5F4}" type="parTrans" cxnId="{DB1BF2E0-AFCF-4E62-A5C4-9EB78392ED7B}">
      <dgm:prSet/>
      <dgm:spPr/>
      <dgm:t>
        <a:bodyPr/>
        <a:lstStyle/>
        <a:p>
          <a:endParaRPr lang="en-US"/>
        </a:p>
      </dgm:t>
    </dgm:pt>
    <dgm:pt modelId="{CF9B6DE7-5157-4C02-AF07-0933E83615E5}" type="sibTrans" cxnId="{DB1BF2E0-AFCF-4E62-A5C4-9EB78392ED7B}">
      <dgm:prSet/>
      <dgm:spPr/>
      <dgm:t>
        <a:bodyPr/>
        <a:lstStyle/>
        <a:p>
          <a:endParaRPr lang="en-US"/>
        </a:p>
      </dgm:t>
    </dgm:pt>
    <dgm:pt modelId="{87574042-62C5-4E39-9067-2B0B13CA6479}">
      <dgm:prSet/>
      <dgm:spPr/>
      <dgm:t>
        <a:bodyPr/>
        <a:lstStyle/>
        <a:p>
          <a:pPr rtl="0"/>
          <a:r>
            <a:rPr lang="en-US" dirty="0" smtClean="0"/>
            <a:t>( For students studying in Class V  in Government Primary  Schools of H.P  in the academic  session 2021-22)</a:t>
          </a:r>
          <a:endParaRPr lang="en-US" dirty="0"/>
        </a:p>
      </dgm:t>
    </dgm:pt>
    <dgm:pt modelId="{7CB4BE48-8B34-4547-BE8E-4D4357780E4F}" type="parTrans" cxnId="{BC4BE229-CC1B-42D8-9F26-991C3EB0D033}">
      <dgm:prSet/>
      <dgm:spPr/>
      <dgm:t>
        <a:bodyPr/>
        <a:lstStyle/>
        <a:p>
          <a:endParaRPr lang="en-US"/>
        </a:p>
      </dgm:t>
    </dgm:pt>
    <dgm:pt modelId="{9C647535-BABB-4D75-9C81-BF4083C10929}" type="sibTrans" cxnId="{BC4BE229-CC1B-42D8-9F26-991C3EB0D033}">
      <dgm:prSet/>
      <dgm:spPr/>
      <dgm:t>
        <a:bodyPr/>
        <a:lstStyle/>
        <a:p>
          <a:endParaRPr lang="en-US"/>
        </a:p>
      </dgm:t>
    </dgm:pt>
    <dgm:pt modelId="{354E4DA7-3CC6-43EE-85D7-2DAF3FAD3267}" type="pres">
      <dgm:prSet presAssocID="{724B1046-8376-4200-8FD5-B21F7C99F2D1}" presName="CompostProcess" presStyleCnt="0">
        <dgm:presLayoutVars>
          <dgm:dir/>
          <dgm:resizeHandles val="exact"/>
        </dgm:presLayoutVars>
      </dgm:prSet>
      <dgm:spPr/>
      <dgm:t>
        <a:bodyPr/>
        <a:lstStyle/>
        <a:p>
          <a:endParaRPr lang="en-US"/>
        </a:p>
      </dgm:t>
    </dgm:pt>
    <dgm:pt modelId="{76DFE26B-DEC3-4A1E-98AA-75330E03A3AF}" type="pres">
      <dgm:prSet presAssocID="{724B1046-8376-4200-8FD5-B21F7C99F2D1}" presName="arrow" presStyleLbl="bgShp" presStyleIdx="0" presStyleCnt="1"/>
      <dgm:spPr/>
    </dgm:pt>
    <dgm:pt modelId="{343357C5-1729-4387-8D44-D12CD419565E}" type="pres">
      <dgm:prSet presAssocID="{724B1046-8376-4200-8FD5-B21F7C99F2D1}" presName="linearProcess" presStyleCnt="0"/>
      <dgm:spPr/>
    </dgm:pt>
    <dgm:pt modelId="{5671AE6C-712A-47AA-A853-E8E56EA5B466}" type="pres">
      <dgm:prSet presAssocID="{83FBC542-3FA2-49C3-BBFB-160D6F3CBF00}" presName="textNode" presStyleLbl="node1" presStyleIdx="0" presStyleCnt="2">
        <dgm:presLayoutVars>
          <dgm:bulletEnabled val="1"/>
        </dgm:presLayoutVars>
      </dgm:prSet>
      <dgm:spPr/>
      <dgm:t>
        <a:bodyPr/>
        <a:lstStyle/>
        <a:p>
          <a:endParaRPr lang="en-US"/>
        </a:p>
      </dgm:t>
    </dgm:pt>
    <dgm:pt modelId="{A1F0E8ED-9F3D-4E70-93B9-5BB4EDC5E735}" type="pres">
      <dgm:prSet presAssocID="{CF9B6DE7-5157-4C02-AF07-0933E83615E5}" presName="sibTrans" presStyleCnt="0"/>
      <dgm:spPr/>
    </dgm:pt>
    <dgm:pt modelId="{925EE8AE-2523-4237-8527-BAA7A1973FE2}" type="pres">
      <dgm:prSet presAssocID="{87574042-62C5-4E39-9067-2B0B13CA6479}" presName="textNode" presStyleLbl="node1" presStyleIdx="1" presStyleCnt="2">
        <dgm:presLayoutVars>
          <dgm:bulletEnabled val="1"/>
        </dgm:presLayoutVars>
      </dgm:prSet>
      <dgm:spPr/>
      <dgm:t>
        <a:bodyPr/>
        <a:lstStyle/>
        <a:p>
          <a:endParaRPr lang="en-US"/>
        </a:p>
      </dgm:t>
    </dgm:pt>
  </dgm:ptLst>
  <dgm:cxnLst>
    <dgm:cxn modelId="{BC4BE229-CC1B-42D8-9F26-991C3EB0D033}" srcId="{724B1046-8376-4200-8FD5-B21F7C99F2D1}" destId="{87574042-62C5-4E39-9067-2B0B13CA6479}" srcOrd="1" destOrd="0" parTransId="{7CB4BE48-8B34-4547-BE8E-4D4357780E4F}" sibTransId="{9C647535-BABB-4D75-9C81-BF4083C10929}"/>
    <dgm:cxn modelId="{34B8ED22-DAD4-4BD5-B8CD-A7C94F785E52}" type="presOf" srcId="{87574042-62C5-4E39-9067-2B0B13CA6479}" destId="{925EE8AE-2523-4237-8527-BAA7A1973FE2}" srcOrd="0" destOrd="0" presId="urn:microsoft.com/office/officeart/2005/8/layout/hProcess9"/>
    <dgm:cxn modelId="{F6E74DF1-18FC-4FA3-8041-D0A6F6DAE763}" type="presOf" srcId="{724B1046-8376-4200-8FD5-B21F7C99F2D1}" destId="{354E4DA7-3CC6-43EE-85D7-2DAF3FAD3267}" srcOrd="0" destOrd="0" presId="urn:microsoft.com/office/officeart/2005/8/layout/hProcess9"/>
    <dgm:cxn modelId="{C67F7310-BFF3-44F5-94E1-733575AFCE00}" type="presOf" srcId="{83FBC542-3FA2-49C3-BBFB-160D6F3CBF00}" destId="{5671AE6C-712A-47AA-A853-E8E56EA5B466}" srcOrd="0" destOrd="0" presId="urn:microsoft.com/office/officeart/2005/8/layout/hProcess9"/>
    <dgm:cxn modelId="{DB1BF2E0-AFCF-4E62-A5C4-9EB78392ED7B}" srcId="{724B1046-8376-4200-8FD5-B21F7C99F2D1}" destId="{83FBC542-3FA2-49C3-BBFB-160D6F3CBF00}" srcOrd="0" destOrd="0" parTransId="{04C51E28-A5CA-448D-B4B2-E836699AE5F4}" sibTransId="{CF9B6DE7-5157-4C02-AF07-0933E83615E5}"/>
    <dgm:cxn modelId="{390405B8-3661-446A-80C4-BAA8B7A77C0D}" type="presParOf" srcId="{354E4DA7-3CC6-43EE-85D7-2DAF3FAD3267}" destId="{76DFE26B-DEC3-4A1E-98AA-75330E03A3AF}" srcOrd="0" destOrd="0" presId="urn:microsoft.com/office/officeart/2005/8/layout/hProcess9"/>
    <dgm:cxn modelId="{BD54AD10-4C57-4929-9B18-AA9DC62FAF97}" type="presParOf" srcId="{354E4DA7-3CC6-43EE-85D7-2DAF3FAD3267}" destId="{343357C5-1729-4387-8D44-D12CD419565E}" srcOrd="1" destOrd="0" presId="urn:microsoft.com/office/officeart/2005/8/layout/hProcess9"/>
    <dgm:cxn modelId="{29F84E94-D774-41F7-A7D0-015CE1171B02}" type="presParOf" srcId="{343357C5-1729-4387-8D44-D12CD419565E}" destId="{5671AE6C-712A-47AA-A853-E8E56EA5B466}" srcOrd="0" destOrd="0" presId="urn:microsoft.com/office/officeart/2005/8/layout/hProcess9"/>
    <dgm:cxn modelId="{C4571D7D-E7BD-4E61-A7C0-943C1F2A497B}" type="presParOf" srcId="{343357C5-1729-4387-8D44-D12CD419565E}" destId="{A1F0E8ED-9F3D-4E70-93B9-5BB4EDC5E735}" srcOrd="1" destOrd="0" presId="urn:microsoft.com/office/officeart/2005/8/layout/hProcess9"/>
    <dgm:cxn modelId="{C81C428F-5CBF-4EEF-99F8-42445ED716B2}" type="presParOf" srcId="{343357C5-1729-4387-8D44-D12CD419565E}" destId="{925EE8AE-2523-4237-8527-BAA7A1973FE2}" srcOrd="2"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1039A4EC-78C8-4446-B3E4-6A72CF2FA3F1}" type="doc">
      <dgm:prSet loTypeId="urn:microsoft.com/office/officeart/2005/8/layout/venn1" loCatId="relationship" qsTypeId="urn:microsoft.com/office/officeart/2005/8/quickstyle/3d5" qsCatId="3D" csTypeId="urn:microsoft.com/office/officeart/2005/8/colors/accent1_2" csCatId="accent1"/>
      <dgm:spPr/>
      <dgm:t>
        <a:bodyPr/>
        <a:lstStyle/>
        <a:p>
          <a:endParaRPr lang="en-US"/>
        </a:p>
      </dgm:t>
    </dgm:pt>
    <dgm:pt modelId="{869CD106-47B7-4B2F-A899-FF5B33A3191A}">
      <dgm:prSet/>
      <dgm:spPr/>
      <dgm:t>
        <a:bodyPr/>
        <a:lstStyle/>
        <a:p>
          <a:pPr rtl="0"/>
          <a:r>
            <a:rPr lang="en-US" b="1" dirty="0" smtClean="0"/>
            <a:t>27th  February, 2022 (Sunday</a:t>
          </a:r>
          <a:endParaRPr lang="en-US" b="1" dirty="0"/>
        </a:p>
      </dgm:t>
    </dgm:pt>
    <dgm:pt modelId="{6432108A-1BF9-44E7-9F55-7FDAAAFB89A5}" type="parTrans" cxnId="{AB383DC7-7158-423A-8462-6CF3B7C4DFFB}">
      <dgm:prSet/>
      <dgm:spPr/>
      <dgm:t>
        <a:bodyPr/>
        <a:lstStyle/>
        <a:p>
          <a:endParaRPr lang="en-US"/>
        </a:p>
      </dgm:t>
    </dgm:pt>
    <dgm:pt modelId="{DC8A5C15-8C30-47D1-A6EC-8DF4AAAA0545}" type="sibTrans" cxnId="{AB383DC7-7158-423A-8462-6CF3B7C4DFFB}">
      <dgm:prSet/>
      <dgm:spPr/>
      <dgm:t>
        <a:bodyPr/>
        <a:lstStyle/>
        <a:p>
          <a:endParaRPr lang="en-US"/>
        </a:p>
      </dgm:t>
    </dgm:pt>
    <dgm:pt modelId="{94FCF55A-B682-4F5D-ACBA-34DA538BDC5A}" type="pres">
      <dgm:prSet presAssocID="{1039A4EC-78C8-4446-B3E4-6A72CF2FA3F1}" presName="compositeShape" presStyleCnt="0">
        <dgm:presLayoutVars>
          <dgm:chMax val="7"/>
          <dgm:dir/>
          <dgm:resizeHandles val="exact"/>
        </dgm:presLayoutVars>
      </dgm:prSet>
      <dgm:spPr/>
      <dgm:t>
        <a:bodyPr/>
        <a:lstStyle/>
        <a:p>
          <a:endParaRPr lang="en-US"/>
        </a:p>
      </dgm:t>
    </dgm:pt>
    <dgm:pt modelId="{4EC3254E-EC62-4637-A26D-3D7CC505F151}" type="pres">
      <dgm:prSet presAssocID="{869CD106-47B7-4B2F-A899-FF5B33A3191A}" presName="circ1TxSh" presStyleLbl="vennNode1" presStyleIdx="0" presStyleCnt="1" custLinFactNeighborX="4276" custLinFactNeighborY="-12177"/>
      <dgm:spPr/>
      <dgm:t>
        <a:bodyPr/>
        <a:lstStyle/>
        <a:p>
          <a:endParaRPr lang="en-US"/>
        </a:p>
      </dgm:t>
    </dgm:pt>
  </dgm:ptLst>
  <dgm:cxnLst>
    <dgm:cxn modelId="{C0009FD2-CD39-4073-B725-5D788EA68120}" type="presOf" srcId="{1039A4EC-78C8-4446-B3E4-6A72CF2FA3F1}" destId="{94FCF55A-B682-4F5D-ACBA-34DA538BDC5A}" srcOrd="0" destOrd="0" presId="urn:microsoft.com/office/officeart/2005/8/layout/venn1"/>
    <dgm:cxn modelId="{A3AFB38B-32E8-4801-997D-180048B02822}" type="presOf" srcId="{869CD106-47B7-4B2F-A899-FF5B33A3191A}" destId="{4EC3254E-EC62-4637-A26D-3D7CC505F151}" srcOrd="0" destOrd="0" presId="urn:microsoft.com/office/officeart/2005/8/layout/venn1"/>
    <dgm:cxn modelId="{AB383DC7-7158-423A-8462-6CF3B7C4DFFB}" srcId="{1039A4EC-78C8-4446-B3E4-6A72CF2FA3F1}" destId="{869CD106-47B7-4B2F-A899-FF5B33A3191A}" srcOrd="0" destOrd="0" parTransId="{6432108A-1BF9-44E7-9F55-7FDAAAFB89A5}" sibTransId="{DC8A5C15-8C30-47D1-A6EC-8DF4AAAA0545}"/>
    <dgm:cxn modelId="{18B5A20A-2890-4909-B681-EC58EDDD8EF1}" type="presParOf" srcId="{94FCF55A-B682-4F5D-ACBA-34DA538BDC5A}" destId="{4EC3254E-EC62-4637-A26D-3D7CC505F151}" srcOrd="0" destOrd="0" presId="urn:microsoft.com/office/officeart/2005/8/layout/venn1"/>
  </dgm:cxnLst>
  <dgm:bg/>
  <dgm:whole/>
</dgm:dataModel>
</file>

<file path=ppt/diagrams/data4.xml><?xml version="1.0" encoding="utf-8"?>
<dgm:dataModel xmlns:dgm="http://schemas.openxmlformats.org/drawingml/2006/diagram" xmlns:a="http://schemas.openxmlformats.org/drawingml/2006/main">
  <dgm:ptLst>
    <dgm:pt modelId="{8923AC5A-7366-4CA8-95D4-D27589EC74CC}"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BF8DCD48-62FC-4A47-AAA2-F7B79656B534}">
      <dgm:prSet/>
      <dgm:spPr/>
      <dgm:t>
        <a:bodyPr/>
        <a:lstStyle/>
        <a:p>
          <a:pPr rtl="0"/>
          <a:r>
            <a:rPr lang="en-US" b="1" dirty="0" smtClean="0"/>
            <a:t>Time of examination : 11.00am to 1.00pm</a:t>
          </a:r>
          <a:endParaRPr lang="en-US" dirty="0"/>
        </a:p>
      </dgm:t>
    </dgm:pt>
    <dgm:pt modelId="{4399EC71-D8FB-4210-A0D2-EB4C568F33EE}" type="parTrans" cxnId="{1EEBB8D4-5840-4F1E-8F92-D8CC96387E48}">
      <dgm:prSet/>
      <dgm:spPr/>
      <dgm:t>
        <a:bodyPr/>
        <a:lstStyle/>
        <a:p>
          <a:endParaRPr lang="en-US"/>
        </a:p>
      </dgm:t>
    </dgm:pt>
    <dgm:pt modelId="{4818137B-25A7-49D6-A74F-92EB26B34485}" type="sibTrans" cxnId="{1EEBB8D4-5840-4F1E-8F92-D8CC96387E48}">
      <dgm:prSet/>
      <dgm:spPr/>
      <dgm:t>
        <a:bodyPr/>
        <a:lstStyle/>
        <a:p>
          <a:endParaRPr lang="en-US"/>
        </a:p>
      </dgm:t>
    </dgm:pt>
    <dgm:pt modelId="{77EB88C0-7C11-479E-8B28-31893CCD1D8F}">
      <dgm:prSet/>
      <dgm:spPr/>
      <dgm:t>
        <a:bodyPr/>
        <a:lstStyle/>
        <a:p>
          <a:pPr rtl="0"/>
          <a:r>
            <a:rPr lang="en-US" b="1" dirty="0" smtClean="0"/>
            <a:t>Duration of Examination :  Two hours</a:t>
          </a:r>
          <a:endParaRPr lang="en-US" b="1" dirty="0"/>
        </a:p>
      </dgm:t>
    </dgm:pt>
    <dgm:pt modelId="{F8E5C6C4-2845-4BE8-A6B4-F80942495A3B}" type="parTrans" cxnId="{7B01484B-5A2C-48C0-BEF4-71A96D7A71B5}">
      <dgm:prSet/>
      <dgm:spPr/>
      <dgm:t>
        <a:bodyPr/>
        <a:lstStyle/>
        <a:p>
          <a:endParaRPr lang="en-US"/>
        </a:p>
      </dgm:t>
    </dgm:pt>
    <dgm:pt modelId="{85B59287-7AA6-40CD-986A-3A93E2EB4C85}" type="sibTrans" cxnId="{7B01484B-5A2C-48C0-BEF4-71A96D7A71B5}">
      <dgm:prSet/>
      <dgm:spPr/>
      <dgm:t>
        <a:bodyPr/>
        <a:lstStyle/>
        <a:p>
          <a:endParaRPr lang="en-US"/>
        </a:p>
      </dgm:t>
    </dgm:pt>
    <dgm:pt modelId="{BBD655F0-436A-42F4-BF22-403C0ACC551F}" type="pres">
      <dgm:prSet presAssocID="{8923AC5A-7366-4CA8-95D4-D27589EC74CC}" presName="linear" presStyleCnt="0">
        <dgm:presLayoutVars>
          <dgm:animLvl val="lvl"/>
          <dgm:resizeHandles val="exact"/>
        </dgm:presLayoutVars>
      </dgm:prSet>
      <dgm:spPr/>
      <dgm:t>
        <a:bodyPr/>
        <a:lstStyle/>
        <a:p>
          <a:endParaRPr lang="en-US"/>
        </a:p>
      </dgm:t>
    </dgm:pt>
    <dgm:pt modelId="{AE6A0499-BD70-4F03-A1E7-34F4DBD1BF98}" type="pres">
      <dgm:prSet presAssocID="{BF8DCD48-62FC-4A47-AAA2-F7B79656B534}" presName="parentText" presStyleLbl="node1" presStyleIdx="0" presStyleCnt="2">
        <dgm:presLayoutVars>
          <dgm:chMax val="0"/>
          <dgm:bulletEnabled val="1"/>
        </dgm:presLayoutVars>
      </dgm:prSet>
      <dgm:spPr/>
      <dgm:t>
        <a:bodyPr/>
        <a:lstStyle/>
        <a:p>
          <a:endParaRPr lang="en-US"/>
        </a:p>
      </dgm:t>
    </dgm:pt>
    <dgm:pt modelId="{649E52A3-72ED-4469-9BCB-76A32F3B0020}" type="pres">
      <dgm:prSet presAssocID="{4818137B-25A7-49D6-A74F-92EB26B34485}" presName="spacer" presStyleCnt="0"/>
      <dgm:spPr/>
    </dgm:pt>
    <dgm:pt modelId="{F3A8DBD0-8B92-46C0-B38C-7CF0402907BD}" type="pres">
      <dgm:prSet presAssocID="{77EB88C0-7C11-479E-8B28-31893CCD1D8F}" presName="parentText" presStyleLbl="node1" presStyleIdx="1" presStyleCnt="2">
        <dgm:presLayoutVars>
          <dgm:chMax val="0"/>
          <dgm:bulletEnabled val="1"/>
        </dgm:presLayoutVars>
      </dgm:prSet>
      <dgm:spPr/>
      <dgm:t>
        <a:bodyPr/>
        <a:lstStyle/>
        <a:p>
          <a:endParaRPr lang="en-US"/>
        </a:p>
      </dgm:t>
    </dgm:pt>
  </dgm:ptLst>
  <dgm:cxnLst>
    <dgm:cxn modelId="{F0296787-86B7-45C9-AC19-F01980DB41AF}" type="presOf" srcId="{BF8DCD48-62FC-4A47-AAA2-F7B79656B534}" destId="{AE6A0499-BD70-4F03-A1E7-34F4DBD1BF98}" srcOrd="0" destOrd="0" presId="urn:microsoft.com/office/officeart/2005/8/layout/vList2"/>
    <dgm:cxn modelId="{B89B3C6B-3702-4659-A08D-B0E345CD5801}" type="presOf" srcId="{8923AC5A-7366-4CA8-95D4-D27589EC74CC}" destId="{BBD655F0-436A-42F4-BF22-403C0ACC551F}" srcOrd="0" destOrd="0" presId="urn:microsoft.com/office/officeart/2005/8/layout/vList2"/>
    <dgm:cxn modelId="{209D92B4-E44A-4795-970B-2099E45DAA80}" type="presOf" srcId="{77EB88C0-7C11-479E-8B28-31893CCD1D8F}" destId="{F3A8DBD0-8B92-46C0-B38C-7CF0402907BD}" srcOrd="0" destOrd="0" presId="urn:microsoft.com/office/officeart/2005/8/layout/vList2"/>
    <dgm:cxn modelId="{7B01484B-5A2C-48C0-BEF4-71A96D7A71B5}" srcId="{8923AC5A-7366-4CA8-95D4-D27589EC74CC}" destId="{77EB88C0-7C11-479E-8B28-31893CCD1D8F}" srcOrd="1" destOrd="0" parTransId="{F8E5C6C4-2845-4BE8-A6B4-F80942495A3B}" sibTransId="{85B59287-7AA6-40CD-986A-3A93E2EB4C85}"/>
    <dgm:cxn modelId="{1EEBB8D4-5840-4F1E-8F92-D8CC96387E48}" srcId="{8923AC5A-7366-4CA8-95D4-D27589EC74CC}" destId="{BF8DCD48-62FC-4A47-AAA2-F7B79656B534}" srcOrd="0" destOrd="0" parTransId="{4399EC71-D8FB-4210-A0D2-EB4C568F33EE}" sibTransId="{4818137B-25A7-49D6-A74F-92EB26B34485}"/>
    <dgm:cxn modelId="{D0B05567-5B8F-4AD3-A2DA-2F011D67014A}" type="presParOf" srcId="{BBD655F0-436A-42F4-BF22-403C0ACC551F}" destId="{AE6A0499-BD70-4F03-A1E7-34F4DBD1BF98}" srcOrd="0" destOrd="0" presId="urn:microsoft.com/office/officeart/2005/8/layout/vList2"/>
    <dgm:cxn modelId="{726EFD80-B36D-4666-9A20-5DDDF5A98AF7}" type="presParOf" srcId="{BBD655F0-436A-42F4-BF22-403C0ACC551F}" destId="{649E52A3-72ED-4469-9BCB-76A32F3B0020}" srcOrd="1" destOrd="0" presId="urn:microsoft.com/office/officeart/2005/8/layout/vList2"/>
    <dgm:cxn modelId="{BC99C699-033E-4C4F-AA9E-024DA4A2C11C}" type="presParOf" srcId="{BBD655F0-436A-42F4-BF22-403C0ACC551F}" destId="{F3A8DBD0-8B92-46C0-B38C-7CF0402907BD}" srcOrd="2"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1DAFD6E9-7F92-4FE2-AC4D-7ACEFAA2081C}"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D11DE49A-15D5-4A73-81F0-BE00ECCE2296}">
      <dgm:prSet/>
      <dgm:spPr/>
      <dgm:t>
        <a:bodyPr/>
        <a:lstStyle/>
        <a:p>
          <a:pPr rtl="0"/>
          <a:r>
            <a:rPr lang="en-US" dirty="0" smtClean="0"/>
            <a:t>The student must continue to study in the Govt. School  of H.P. Govt. without repeating any class.</a:t>
          </a:r>
          <a:endParaRPr lang="en-US" dirty="0"/>
        </a:p>
      </dgm:t>
    </dgm:pt>
    <dgm:pt modelId="{016C7295-ED62-401F-8200-6C6FD55BA1B7}" type="parTrans" cxnId="{EFCA42D6-F003-40E5-BE2C-C66C25AE35D9}">
      <dgm:prSet/>
      <dgm:spPr/>
      <dgm:t>
        <a:bodyPr/>
        <a:lstStyle/>
        <a:p>
          <a:endParaRPr lang="en-US"/>
        </a:p>
      </dgm:t>
    </dgm:pt>
    <dgm:pt modelId="{FFA756D0-7E32-4D20-AE3E-546AA1ED8BE9}" type="sibTrans" cxnId="{EFCA42D6-F003-40E5-BE2C-C66C25AE35D9}">
      <dgm:prSet/>
      <dgm:spPr/>
      <dgm:t>
        <a:bodyPr/>
        <a:lstStyle/>
        <a:p>
          <a:endParaRPr lang="en-US"/>
        </a:p>
      </dgm:t>
    </dgm:pt>
    <dgm:pt modelId="{96B9E0E3-9D15-4733-892B-0C90B3FCF1BF}">
      <dgm:prSet/>
      <dgm:spPr/>
      <dgm:t>
        <a:bodyPr/>
        <a:lstStyle/>
        <a:p>
          <a:pPr rtl="0"/>
          <a:r>
            <a:rPr lang="en-US" dirty="0" smtClean="0"/>
            <a:t>It would be mandatory for the students to have at least 75% attendance during the session for which he is awarded the Scholarship.</a:t>
          </a:r>
          <a:endParaRPr lang="en-US" dirty="0"/>
        </a:p>
      </dgm:t>
    </dgm:pt>
    <dgm:pt modelId="{104BC055-FAE3-4236-BD1F-998E889B2BAC}" type="parTrans" cxnId="{A2B5F0CA-2386-402E-911E-8E06D78F9CE5}">
      <dgm:prSet/>
      <dgm:spPr/>
      <dgm:t>
        <a:bodyPr/>
        <a:lstStyle/>
        <a:p>
          <a:endParaRPr lang="en-US"/>
        </a:p>
      </dgm:t>
    </dgm:pt>
    <dgm:pt modelId="{F931ED1C-6EBE-4587-8E68-3BB9A8711A9A}" type="sibTrans" cxnId="{A2B5F0CA-2386-402E-911E-8E06D78F9CE5}">
      <dgm:prSet/>
      <dgm:spPr/>
      <dgm:t>
        <a:bodyPr/>
        <a:lstStyle/>
        <a:p>
          <a:endParaRPr lang="en-US"/>
        </a:p>
      </dgm:t>
    </dgm:pt>
    <dgm:pt modelId="{26181157-5731-432F-B295-A9E11C9993F2}">
      <dgm:prSet/>
      <dgm:spPr/>
      <dgm:t>
        <a:bodyPr/>
        <a:lstStyle/>
        <a:p>
          <a:pPr rtl="0"/>
          <a:r>
            <a:rPr lang="en-US" dirty="0" smtClean="0"/>
            <a:t>In genuine cases of acute illness or any medical exigency, subject to verification by medical Board ,Condition of 75% attendance will not be applicable.</a:t>
          </a:r>
          <a:endParaRPr lang="en-US" dirty="0"/>
        </a:p>
      </dgm:t>
    </dgm:pt>
    <dgm:pt modelId="{BA57F25F-672B-495C-B35C-E0618571F6C0}" type="parTrans" cxnId="{C056CCEC-129B-44AF-848D-FEDA0AD65202}">
      <dgm:prSet/>
      <dgm:spPr/>
      <dgm:t>
        <a:bodyPr/>
        <a:lstStyle/>
        <a:p>
          <a:endParaRPr lang="en-US"/>
        </a:p>
      </dgm:t>
    </dgm:pt>
    <dgm:pt modelId="{71532559-8C96-413C-93BE-0C88520DC26A}" type="sibTrans" cxnId="{C056CCEC-129B-44AF-848D-FEDA0AD65202}">
      <dgm:prSet/>
      <dgm:spPr/>
      <dgm:t>
        <a:bodyPr/>
        <a:lstStyle/>
        <a:p>
          <a:endParaRPr lang="en-US"/>
        </a:p>
      </dgm:t>
    </dgm:pt>
    <dgm:pt modelId="{0694FD4F-4049-4AC7-B9D4-EFFA948245E0}" type="pres">
      <dgm:prSet presAssocID="{1DAFD6E9-7F92-4FE2-AC4D-7ACEFAA2081C}" presName="Name0" presStyleCnt="0">
        <dgm:presLayoutVars>
          <dgm:dir/>
          <dgm:animLvl val="lvl"/>
          <dgm:resizeHandles val="exact"/>
        </dgm:presLayoutVars>
      </dgm:prSet>
      <dgm:spPr/>
      <dgm:t>
        <a:bodyPr/>
        <a:lstStyle/>
        <a:p>
          <a:endParaRPr lang="en-US"/>
        </a:p>
      </dgm:t>
    </dgm:pt>
    <dgm:pt modelId="{B1047EFC-9A7B-4D50-B4AE-04F40DDD45A4}" type="pres">
      <dgm:prSet presAssocID="{D11DE49A-15D5-4A73-81F0-BE00ECCE2296}" presName="linNode" presStyleCnt="0"/>
      <dgm:spPr/>
    </dgm:pt>
    <dgm:pt modelId="{BA9041F3-9FEC-4FF8-8D14-D8A991758BF0}" type="pres">
      <dgm:prSet presAssocID="{D11DE49A-15D5-4A73-81F0-BE00ECCE2296}" presName="parentText" presStyleLbl="node1" presStyleIdx="0" presStyleCnt="3" custScaleX="277778">
        <dgm:presLayoutVars>
          <dgm:chMax val="1"/>
          <dgm:bulletEnabled val="1"/>
        </dgm:presLayoutVars>
      </dgm:prSet>
      <dgm:spPr/>
      <dgm:t>
        <a:bodyPr/>
        <a:lstStyle/>
        <a:p>
          <a:endParaRPr lang="en-US"/>
        </a:p>
      </dgm:t>
    </dgm:pt>
    <dgm:pt modelId="{09E30F28-815C-4F5A-9DE8-1A0121B23E53}" type="pres">
      <dgm:prSet presAssocID="{FFA756D0-7E32-4D20-AE3E-546AA1ED8BE9}" presName="sp" presStyleCnt="0"/>
      <dgm:spPr/>
    </dgm:pt>
    <dgm:pt modelId="{024E5BE8-679B-4D30-B06E-A078751C7A4E}" type="pres">
      <dgm:prSet presAssocID="{96B9E0E3-9D15-4733-892B-0C90B3FCF1BF}" presName="linNode" presStyleCnt="0"/>
      <dgm:spPr/>
    </dgm:pt>
    <dgm:pt modelId="{E5860D8B-CAF1-42A6-90AD-31106C8FC64F}" type="pres">
      <dgm:prSet presAssocID="{96B9E0E3-9D15-4733-892B-0C90B3FCF1BF}" presName="parentText" presStyleLbl="node1" presStyleIdx="1" presStyleCnt="3" custScaleX="277778">
        <dgm:presLayoutVars>
          <dgm:chMax val="1"/>
          <dgm:bulletEnabled val="1"/>
        </dgm:presLayoutVars>
      </dgm:prSet>
      <dgm:spPr/>
      <dgm:t>
        <a:bodyPr/>
        <a:lstStyle/>
        <a:p>
          <a:endParaRPr lang="en-US"/>
        </a:p>
      </dgm:t>
    </dgm:pt>
    <dgm:pt modelId="{28B4ED66-2380-49AB-A00D-71F2CA652BB8}" type="pres">
      <dgm:prSet presAssocID="{F931ED1C-6EBE-4587-8E68-3BB9A8711A9A}" presName="sp" presStyleCnt="0"/>
      <dgm:spPr/>
    </dgm:pt>
    <dgm:pt modelId="{67759AE3-3DD8-426B-80BD-344B9118C7D9}" type="pres">
      <dgm:prSet presAssocID="{26181157-5731-432F-B295-A9E11C9993F2}" presName="linNode" presStyleCnt="0"/>
      <dgm:spPr/>
    </dgm:pt>
    <dgm:pt modelId="{5C9AA6BC-1086-4FBB-8A59-F8DC29D89202}" type="pres">
      <dgm:prSet presAssocID="{26181157-5731-432F-B295-A9E11C9993F2}" presName="parentText" presStyleLbl="node1" presStyleIdx="2" presStyleCnt="3" custScaleX="277778">
        <dgm:presLayoutVars>
          <dgm:chMax val="1"/>
          <dgm:bulletEnabled val="1"/>
        </dgm:presLayoutVars>
      </dgm:prSet>
      <dgm:spPr/>
      <dgm:t>
        <a:bodyPr/>
        <a:lstStyle/>
        <a:p>
          <a:endParaRPr lang="en-US"/>
        </a:p>
      </dgm:t>
    </dgm:pt>
  </dgm:ptLst>
  <dgm:cxnLst>
    <dgm:cxn modelId="{A2B5F0CA-2386-402E-911E-8E06D78F9CE5}" srcId="{1DAFD6E9-7F92-4FE2-AC4D-7ACEFAA2081C}" destId="{96B9E0E3-9D15-4733-892B-0C90B3FCF1BF}" srcOrd="1" destOrd="0" parTransId="{104BC055-FAE3-4236-BD1F-998E889B2BAC}" sibTransId="{F931ED1C-6EBE-4587-8E68-3BB9A8711A9A}"/>
    <dgm:cxn modelId="{14CC5738-7560-424A-9760-0F53630A60E1}" type="presOf" srcId="{D11DE49A-15D5-4A73-81F0-BE00ECCE2296}" destId="{BA9041F3-9FEC-4FF8-8D14-D8A991758BF0}" srcOrd="0" destOrd="0" presId="urn:microsoft.com/office/officeart/2005/8/layout/vList5"/>
    <dgm:cxn modelId="{48BD51EB-96A3-4BBA-9439-886D1DAD2EAF}" type="presOf" srcId="{1DAFD6E9-7F92-4FE2-AC4D-7ACEFAA2081C}" destId="{0694FD4F-4049-4AC7-B9D4-EFFA948245E0}" srcOrd="0" destOrd="0" presId="urn:microsoft.com/office/officeart/2005/8/layout/vList5"/>
    <dgm:cxn modelId="{B1AACFE8-8C0A-4218-9F1B-19F83A212654}" type="presOf" srcId="{26181157-5731-432F-B295-A9E11C9993F2}" destId="{5C9AA6BC-1086-4FBB-8A59-F8DC29D89202}" srcOrd="0" destOrd="0" presId="urn:microsoft.com/office/officeart/2005/8/layout/vList5"/>
    <dgm:cxn modelId="{EFCA42D6-F003-40E5-BE2C-C66C25AE35D9}" srcId="{1DAFD6E9-7F92-4FE2-AC4D-7ACEFAA2081C}" destId="{D11DE49A-15D5-4A73-81F0-BE00ECCE2296}" srcOrd="0" destOrd="0" parTransId="{016C7295-ED62-401F-8200-6C6FD55BA1B7}" sibTransId="{FFA756D0-7E32-4D20-AE3E-546AA1ED8BE9}"/>
    <dgm:cxn modelId="{6B24DA95-3238-4AB0-957C-AF95B0B03917}" type="presOf" srcId="{96B9E0E3-9D15-4733-892B-0C90B3FCF1BF}" destId="{E5860D8B-CAF1-42A6-90AD-31106C8FC64F}" srcOrd="0" destOrd="0" presId="urn:microsoft.com/office/officeart/2005/8/layout/vList5"/>
    <dgm:cxn modelId="{C056CCEC-129B-44AF-848D-FEDA0AD65202}" srcId="{1DAFD6E9-7F92-4FE2-AC4D-7ACEFAA2081C}" destId="{26181157-5731-432F-B295-A9E11C9993F2}" srcOrd="2" destOrd="0" parTransId="{BA57F25F-672B-495C-B35C-E0618571F6C0}" sibTransId="{71532559-8C96-413C-93BE-0C88520DC26A}"/>
    <dgm:cxn modelId="{DC9F31D9-1824-4972-BD55-CC8BE5692782}" type="presParOf" srcId="{0694FD4F-4049-4AC7-B9D4-EFFA948245E0}" destId="{B1047EFC-9A7B-4D50-B4AE-04F40DDD45A4}" srcOrd="0" destOrd="0" presId="urn:microsoft.com/office/officeart/2005/8/layout/vList5"/>
    <dgm:cxn modelId="{C66DFDA8-07A8-4C23-82BB-AC0329CFE549}" type="presParOf" srcId="{B1047EFC-9A7B-4D50-B4AE-04F40DDD45A4}" destId="{BA9041F3-9FEC-4FF8-8D14-D8A991758BF0}" srcOrd="0" destOrd="0" presId="urn:microsoft.com/office/officeart/2005/8/layout/vList5"/>
    <dgm:cxn modelId="{525CAA28-7C12-4A18-BB2D-03E57C21607D}" type="presParOf" srcId="{0694FD4F-4049-4AC7-B9D4-EFFA948245E0}" destId="{09E30F28-815C-4F5A-9DE8-1A0121B23E53}" srcOrd="1" destOrd="0" presId="urn:microsoft.com/office/officeart/2005/8/layout/vList5"/>
    <dgm:cxn modelId="{1C6F5ECB-F998-44D1-A4E3-14B02B6D7A4D}" type="presParOf" srcId="{0694FD4F-4049-4AC7-B9D4-EFFA948245E0}" destId="{024E5BE8-679B-4D30-B06E-A078751C7A4E}" srcOrd="2" destOrd="0" presId="urn:microsoft.com/office/officeart/2005/8/layout/vList5"/>
    <dgm:cxn modelId="{99458524-E1FE-4578-B06F-3661F090F7F3}" type="presParOf" srcId="{024E5BE8-679B-4D30-B06E-A078751C7A4E}" destId="{E5860D8B-CAF1-42A6-90AD-31106C8FC64F}" srcOrd="0" destOrd="0" presId="urn:microsoft.com/office/officeart/2005/8/layout/vList5"/>
    <dgm:cxn modelId="{B8B01C9B-3355-48C7-B2D0-355D39D9CA12}" type="presParOf" srcId="{0694FD4F-4049-4AC7-B9D4-EFFA948245E0}" destId="{28B4ED66-2380-49AB-A00D-71F2CA652BB8}" srcOrd="3" destOrd="0" presId="urn:microsoft.com/office/officeart/2005/8/layout/vList5"/>
    <dgm:cxn modelId="{E00F85DF-C22A-4603-851C-06CA849375CB}" type="presParOf" srcId="{0694FD4F-4049-4AC7-B9D4-EFFA948245E0}" destId="{67759AE3-3DD8-426B-80BD-344B9118C7D9}" srcOrd="4" destOrd="0" presId="urn:microsoft.com/office/officeart/2005/8/layout/vList5"/>
    <dgm:cxn modelId="{3D5B218F-F011-4EA2-8582-215D141988DF}" type="presParOf" srcId="{67759AE3-3DD8-426B-80BD-344B9118C7D9}" destId="{5C9AA6BC-1086-4FBB-8A59-F8DC29D89202}"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5D808-0294-456D-B6E4-6F61C7685578}" type="datetimeFigureOut">
              <a:rPr lang="en-US" smtClean="0"/>
              <a:pPr/>
              <a:t>12/29/2021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B3EA0-78CF-405E-A699-C4F8680EC3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2B3EA0-78CF-405E-A699-C4F8680EC3D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3EA0-78CF-405E-A699-C4F8680EC3D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F5955-9692-4697-B9B3-7E82F3E2B9AF}"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AA13-2F16-4EEA-AFE7-966CE3CFB4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F5955-9692-4697-B9B3-7E82F3E2B9AF}" type="datetimeFigureOut">
              <a:rPr lang="en-US" smtClean="0"/>
              <a:pPr/>
              <a:t>12/29/2021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0AA13-2F16-4EEA-AFE7-966CE3CFB4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3" Type="http://schemas.openxmlformats.org/officeDocument/2006/relationships/diagramLayout" Target="../diagrams/layout1.xml"/><Relationship Id="rId7" Type="http://schemas.openxmlformats.org/officeDocument/2006/relationships/diagramLayout" Target="../diagrams/layout2.xml"/><Relationship Id="rId12" Type="http://schemas.openxmlformats.org/officeDocument/2006/relationships/diagramQuickStyle" Target="../diagrams/quickStyle3.xml"/><Relationship Id="rId17" Type="http://schemas.openxmlformats.org/officeDocument/2006/relationships/diagramColors" Target="../diagrams/colors4.xml"/><Relationship Id="rId2" Type="http://schemas.openxmlformats.org/officeDocument/2006/relationships/diagramData" Target="../diagrams/data1.xml"/><Relationship Id="rId16" Type="http://schemas.openxmlformats.org/officeDocument/2006/relationships/diagramQuickStyle" Target="../diagrams/quickStyle4.xml"/><Relationship Id="rId1" Type="http://schemas.openxmlformats.org/officeDocument/2006/relationships/slideLayout" Target="../slideLayouts/slideLayout7.xml"/><Relationship Id="rId6" Type="http://schemas.openxmlformats.org/officeDocument/2006/relationships/diagramData" Target="../diagrams/data2.xml"/><Relationship Id="rId11" Type="http://schemas.openxmlformats.org/officeDocument/2006/relationships/diagramLayout" Target="../diagrams/layout3.xml"/><Relationship Id="rId5" Type="http://schemas.openxmlformats.org/officeDocument/2006/relationships/diagramColors" Target="../diagrams/colors1.xml"/><Relationship Id="rId15" Type="http://schemas.openxmlformats.org/officeDocument/2006/relationships/diagramLayout" Target="../diagrams/layout4.xml"/><Relationship Id="rId10" Type="http://schemas.openxmlformats.org/officeDocument/2006/relationships/diagramData" Target="../diagrams/data3.xml"/><Relationship Id="rId4" Type="http://schemas.openxmlformats.org/officeDocument/2006/relationships/diagramQuickStyle" Target="../diagrams/quickStyle1.xml"/><Relationship Id="rId9" Type="http://schemas.openxmlformats.org/officeDocument/2006/relationships/diagramColors" Target="../diagrams/colors2.xml"/><Relationship Id="rId1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80010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FF00"/>
                </a:solidFill>
              </a:rPr>
              <a:t>SWARAN JAYANTI MIDDLE MERIT SCHOLARSHIP SCHEME OF </a:t>
            </a:r>
          </a:p>
          <a:p>
            <a:pPr algn="ctr"/>
            <a:r>
              <a:rPr lang="en-US" sz="4000" dirty="0" smtClean="0">
                <a:solidFill>
                  <a:srgbClr val="FFFF00"/>
                </a:solidFill>
              </a:rPr>
              <a:t>H.P. GOVT</a:t>
            </a:r>
          </a:p>
          <a:p>
            <a:pPr algn="ctr"/>
            <a:endParaRPr lang="en-US" sz="4000" dirty="0" smtClean="0">
              <a:solidFill>
                <a:srgbClr val="FFFF00"/>
              </a:solidFill>
            </a:endParaRPr>
          </a:p>
          <a:p>
            <a:pPr algn="ctr"/>
            <a:endParaRPr lang="en-US" sz="40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47320"/>
          <a:ext cx="7236141" cy="5715000"/>
        </p:xfrm>
        <a:graphic>
          <a:graphicData uri="http://schemas.openxmlformats.org/drawingml/2006/table">
            <a:tbl>
              <a:tblPr/>
              <a:tblGrid>
                <a:gridCol w="5459119"/>
                <a:gridCol w="1777022"/>
              </a:tblGrid>
              <a:tr h="3691138">
                <a:tc>
                  <a:txBody>
                    <a:bodyPr/>
                    <a:lstStyle/>
                    <a:p>
                      <a:pPr marL="0" marR="0" algn="ctr">
                        <a:spcBef>
                          <a:spcPts val="180"/>
                        </a:spcBef>
                        <a:spcAft>
                          <a:spcPts val="180"/>
                        </a:spcAft>
                      </a:pPr>
                      <a:r>
                        <a:rPr lang="en-US" sz="2800" dirty="0" smtClean="0">
                          <a:solidFill>
                            <a:srgbClr val="FFFF00"/>
                          </a:solidFill>
                        </a:rPr>
                        <a:t>3.Last </a:t>
                      </a:r>
                      <a:r>
                        <a:rPr lang="en-US" sz="2800" dirty="0">
                          <a:solidFill>
                            <a:srgbClr val="FFFF00"/>
                          </a:solidFill>
                        </a:rPr>
                        <a:t>date for </a:t>
                      </a:r>
                      <a:r>
                        <a:rPr lang="en-US" sz="2800" dirty="0" smtClean="0">
                          <a:solidFill>
                            <a:srgbClr val="FFFF00"/>
                          </a:solidFill>
                        </a:rPr>
                        <a:t>getting uploaded </a:t>
                      </a:r>
                      <a:r>
                        <a:rPr lang="en-US" sz="2800" dirty="0">
                          <a:solidFill>
                            <a:srgbClr val="FFFF00"/>
                          </a:solidFill>
                        </a:rPr>
                        <a:t>verified  Student data on portal (online)  by the </a:t>
                      </a:r>
                      <a:r>
                        <a:rPr lang="en-US" sz="2800" b="1" dirty="0">
                          <a:solidFill>
                            <a:srgbClr val="FFC000"/>
                          </a:solidFill>
                        </a:rPr>
                        <a:t>CHT</a:t>
                      </a:r>
                      <a:r>
                        <a:rPr lang="en-US" sz="2800" dirty="0">
                          <a:solidFill>
                            <a:srgbClr val="FFC000"/>
                          </a:solidFill>
                        </a:rPr>
                        <a:t> </a:t>
                      </a:r>
                      <a:r>
                        <a:rPr lang="en-US" sz="2800" dirty="0">
                          <a:solidFill>
                            <a:srgbClr val="FFFF00"/>
                          </a:solidFill>
                        </a:rPr>
                        <a:t>of the </a:t>
                      </a:r>
                      <a:r>
                        <a:rPr lang="en-US" sz="2800" dirty="0" smtClean="0">
                          <a:solidFill>
                            <a:srgbClr val="FFFF00"/>
                          </a:solidFill>
                        </a:rPr>
                        <a:t>School </a:t>
                      </a:r>
                      <a:endParaRPr lang="en-US" sz="2800" dirty="0">
                        <a:solidFill>
                          <a:srgbClr val="FFFF00"/>
                        </a:solidFill>
                      </a:endParaRPr>
                    </a:p>
                    <a:p>
                      <a:pPr marL="0" marR="0" algn="ctr">
                        <a:spcBef>
                          <a:spcPts val="180"/>
                        </a:spcBef>
                        <a:spcAft>
                          <a:spcPts val="180"/>
                        </a:spcAft>
                      </a:pPr>
                      <a:r>
                        <a:rPr lang="en-US" sz="2800" dirty="0">
                          <a:solidFill>
                            <a:srgbClr val="FFFF00"/>
                          </a:solidFill>
                        </a:rPr>
                        <a:t>(The </a:t>
                      </a:r>
                      <a:r>
                        <a:rPr lang="en-US" sz="2800" b="1" dirty="0">
                          <a:solidFill>
                            <a:srgbClr val="FFFF00"/>
                          </a:solidFill>
                        </a:rPr>
                        <a:t>CHT will select the centre of examination </a:t>
                      </a:r>
                      <a:r>
                        <a:rPr lang="en-US" sz="2800" dirty="0">
                          <a:solidFill>
                            <a:srgbClr val="FFFF00"/>
                          </a:solidFill>
                        </a:rPr>
                        <a:t>for students  from the dropdown list of examination centers on the portal)</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solidFill>
                      <a:schemeClr val="tx2">
                        <a:lumMod val="60000"/>
                        <a:lumOff val="40000"/>
                      </a:schemeClr>
                    </a:solidFill>
                  </a:tcPr>
                </a:tc>
                <a:tc>
                  <a:txBody>
                    <a:bodyPr/>
                    <a:lstStyle/>
                    <a:p>
                      <a:pPr marL="0" marR="0" algn="ctr">
                        <a:spcBef>
                          <a:spcPts val="180"/>
                        </a:spcBef>
                        <a:spcAft>
                          <a:spcPts val="180"/>
                        </a:spcAft>
                      </a:pPr>
                      <a:r>
                        <a:rPr lang="en-US" sz="2800" b="1" dirty="0">
                          <a:solidFill>
                            <a:srgbClr val="FFFF00"/>
                          </a:solidFill>
                        </a:rPr>
                        <a:t>24th January, 2022</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solidFill>
                      <a:schemeClr val="tx2">
                        <a:lumMod val="60000"/>
                        <a:lumOff val="40000"/>
                      </a:schemeClr>
                    </a:solidFill>
                  </a:tcPr>
                </a:tc>
              </a:tr>
              <a:tr h="2023862">
                <a:tc>
                  <a:txBody>
                    <a:bodyPr/>
                    <a:lstStyle/>
                    <a:p>
                      <a:pPr marL="0" marR="0" algn="ctr">
                        <a:spcBef>
                          <a:spcPts val="180"/>
                        </a:spcBef>
                        <a:spcAft>
                          <a:spcPts val="180"/>
                        </a:spcAft>
                      </a:pPr>
                      <a:r>
                        <a:rPr lang="en-US" sz="2800" dirty="0" smtClean="0">
                          <a:solidFill>
                            <a:srgbClr val="FF0000"/>
                          </a:solidFill>
                        </a:rPr>
                        <a:t>4.Link </a:t>
                      </a:r>
                      <a:r>
                        <a:rPr lang="en-US" sz="2800" dirty="0">
                          <a:solidFill>
                            <a:srgbClr val="FF0000"/>
                          </a:solidFill>
                        </a:rPr>
                        <a:t>for uploading student data  in online mode by concerned </a:t>
                      </a:r>
                      <a:r>
                        <a:rPr lang="en-US" sz="2800" dirty="0" smtClean="0">
                          <a:solidFill>
                            <a:srgbClr val="FFC000"/>
                          </a:solidFill>
                        </a:rPr>
                        <a:t>CHT with the help of technical support from BEEOs</a:t>
                      </a:r>
                      <a:r>
                        <a:rPr lang="en-US" sz="2800" dirty="0" smtClean="0">
                          <a:solidFill>
                            <a:srgbClr val="FF0000"/>
                          </a:solidFill>
                        </a:rPr>
                        <a:t>  </a:t>
                      </a:r>
                      <a:r>
                        <a:rPr lang="en-US" sz="2800" dirty="0">
                          <a:solidFill>
                            <a:srgbClr val="FF0000"/>
                          </a:solidFill>
                        </a:rPr>
                        <a:t>will be  available/active  on</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solidFill>
                      <a:schemeClr val="tx2">
                        <a:lumMod val="60000"/>
                        <a:lumOff val="40000"/>
                      </a:schemeClr>
                    </a:solidFill>
                  </a:tcPr>
                </a:tc>
                <a:tc>
                  <a:txBody>
                    <a:bodyPr/>
                    <a:lstStyle/>
                    <a:p>
                      <a:pPr marL="0" marR="0" algn="ctr">
                        <a:spcBef>
                          <a:spcPts val="180"/>
                        </a:spcBef>
                        <a:spcAft>
                          <a:spcPts val="180"/>
                        </a:spcAft>
                      </a:pPr>
                      <a:r>
                        <a:rPr lang="en-US" sz="2800" b="1" dirty="0">
                          <a:solidFill>
                            <a:srgbClr val="FF0000"/>
                          </a:solidFill>
                        </a:rPr>
                        <a:t>3rd January, 2022 onwards</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solidFill>
                      <a:schemeClr val="tx2">
                        <a:lumMod val="60000"/>
                        <a:lumOff val="40000"/>
                      </a:schemeClr>
                    </a:solidFill>
                  </a:tcPr>
                </a:tc>
              </a:tr>
            </a:tbl>
          </a:graphicData>
        </a:graphic>
      </p:graphicFrame>
      <p:sp>
        <p:nvSpPr>
          <p:cNvPr id="5" name="Right Arrow 4"/>
          <p:cNvSpPr/>
          <p:nvPr/>
        </p:nvSpPr>
        <p:spPr>
          <a:xfrm>
            <a:off x="228600" y="2286000"/>
            <a:ext cx="1435608" cy="2313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For CHTs</a:t>
            </a:r>
            <a:endParaRPr 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p:nvPr/>
        </p:nvGraphicFramePr>
        <p:xfrm>
          <a:off x="533400" y="0"/>
          <a:ext cx="32004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Diagram 18"/>
          <p:cNvGraphicFramePr/>
          <p:nvPr/>
        </p:nvGraphicFramePr>
        <p:xfrm>
          <a:off x="914400" y="2057400"/>
          <a:ext cx="5334000" cy="1828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8" name="Diagram 17"/>
          <p:cNvGraphicFramePr/>
          <p:nvPr/>
        </p:nvGraphicFramePr>
        <p:xfrm>
          <a:off x="5715000" y="457200"/>
          <a:ext cx="3263766" cy="23622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3" name="Diagram 22"/>
          <p:cNvGraphicFramePr/>
          <p:nvPr/>
        </p:nvGraphicFramePr>
        <p:xfrm>
          <a:off x="1905000" y="4267200"/>
          <a:ext cx="6096000" cy="12192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838200" y="1905000"/>
            <a:ext cx="76962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14300" algn="l"/>
                <a:tab pos="171450" algn="l"/>
                <a:tab pos="5943600" algn="l"/>
              </a:tabLst>
            </a:pPr>
            <a:r>
              <a:rPr kumimoji="0" lang="en-US" sz="1100" b="0" i="0" u="none" strike="noStrike" cap="none" normalizeH="0" baseline="0" dirty="0" smtClean="0">
                <a:ln>
                  <a:noFill/>
                </a:ln>
                <a:solidFill>
                  <a:schemeClr val="tx1"/>
                </a:solidFill>
                <a:effectLst/>
                <a:latin typeface="Times New Roman" pitchFamily="18" charset="0"/>
                <a:ea typeface="Cambria"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mbria" pitchFamily="18" charset="0"/>
                <a:cs typeface="Times New Roman" pitchFamily="18" charset="0"/>
              </a:rPr>
              <a:t>The state level examination will comprise of one test of 100 marks</a:t>
            </a:r>
            <a:r>
              <a:rPr kumimoji="0" lang="en-US" sz="2800" b="0" i="0" u="none" strike="noStrike" cap="none" normalizeH="0" dirty="0" smtClean="0">
                <a:ln>
                  <a:noFill/>
                </a:ln>
                <a:solidFill>
                  <a:schemeClr val="tx1"/>
                </a:solidFill>
                <a:effectLst/>
                <a:latin typeface="Times New Roman" pitchFamily="18" charset="0"/>
                <a:ea typeface="Cambria"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mbria" pitchFamily="18" charset="0"/>
                <a:cs typeface="Times New Roman" pitchFamily="18" charset="0"/>
              </a:rPr>
              <a:t>consisting 100 multiple choice questions of one mark each. </a:t>
            </a:r>
          </a:p>
          <a:p>
            <a:pPr marL="0" marR="0" lvl="0" indent="0" algn="just" defTabSz="914400" rtl="0" eaLnBrk="0" fontAlgn="base" latinLnBrk="0" hangingPunct="0">
              <a:lnSpc>
                <a:spcPct val="100000"/>
              </a:lnSpc>
              <a:spcBef>
                <a:spcPct val="0"/>
              </a:spcBef>
              <a:spcAft>
                <a:spcPct val="0"/>
              </a:spcAft>
              <a:buClrTx/>
              <a:buSzTx/>
              <a:tabLst>
                <a:tab pos="114300" algn="l"/>
                <a:tab pos="171450" algn="l"/>
                <a:tab pos="5943600" algn="l"/>
              </a:tabLst>
            </a:pPr>
            <a:endParaRPr kumimoji="0" lang="en-US" sz="2800" b="0" i="0" u="none" strike="noStrike" cap="none" normalizeH="0" baseline="0" dirty="0" smtClean="0">
              <a:ln>
                <a:noFill/>
              </a:ln>
              <a:solidFill>
                <a:schemeClr val="tx1"/>
              </a:solidFill>
              <a:effectLst/>
              <a:latin typeface="Times New Roman" pitchFamily="18" charset="0"/>
              <a:ea typeface="Cambria"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14300" algn="l"/>
                <a:tab pos="171450" algn="l"/>
                <a:tab pos="5943600" algn="l"/>
              </a:tabLst>
            </a:pPr>
            <a:r>
              <a:rPr kumimoji="0" lang="en-US" sz="2800" b="0" i="0" u="none" strike="noStrike" cap="none" normalizeH="0" baseline="0" dirty="0" smtClean="0">
                <a:ln>
                  <a:noFill/>
                </a:ln>
                <a:solidFill>
                  <a:schemeClr val="tx1"/>
                </a:solidFill>
                <a:effectLst/>
                <a:latin typeface="Times New Roman" pitchFamily="18" charset="0"/>
                <a:ea typeface="Cambria" pitchFamily="18" charset="0"/>
                <a:cs typeface="Times New Roman" pitchFamily="18" charset="0"/>
              </a:rPr>
              <a:t>The question paper will cover mental ability test, scholastic aptitude test and language test with following distribution of marks: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14300" algn="l"/>
                <a:tab pos="171450" algn="l"/>
                <a:tab pos="59436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 pos="171450" algn="l"/>
                <a:tab pos="5943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ight Arrow 6"/>
          <p:cNvSpPr/>
          <p:nvPr/>
        </p:nvSpPr>
        <p:spPr>
          <a:xfrm>
            <a:off x="1143000" y="0"/>
            <a:ext cx="58674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Times New Roman" pitchFamily="18" charset="0"/>
                <a:ea typeface="Cambria" pitchFamily="18" charset="0"/>
                <a:cs typeface="Times New Roman" pitchFamily="18" charset="0"/>
              </a:rPr>
              <a:t>Pattern of Examination</a:t>
            </a:r>
            <a:endParaRPr lang="en-US" sz="32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52400"/>
          <a:ext cx="7620000" cy="4236720"/>
        </p:xfrm>
        <a:graphic>
          <a:graphicData uri="http://schemas.openxmlformats.org/drawingml/2006/table">
            <a:tbl>
              <a:tblPr firstRow="1" bandRow="1">
                <a:tableStyleId>{5C22544A-7EE6-4342-B048-85BDC9FD1C3A}</a:tableStyleId>
              </a:tblPr>
              <a:tblGrid>
                <a:gridCol w="1905000"/>
                <a:gridCol w="1865722"/>
                <a:gridCol w="1944278"/>
                <a:gridCol w="1905000"/>
              </a:tblGrid>
              <a:tr h="1083812">
                <a:tc>
                  <a:txBody>
                    <a:bodyPr/>
                    <a:lstStyle/>
                    <a:p>
                      <a:r>
                        <a:rPr lang="en-US" sz="2000" dirty="0" smtClean="0"/>
                        <a:t>Test </a:t>
                      </a:r>
                      <a:endParaRPr lang="en-US" sz="2000" dirty="0"/>
                    </a:p>
                  </a:txBody>
                  <a:tcPr/>
                </a:tc>
                <a:tc>
                  <a:txBody>
                    <a:bodyPr/>
                    <a:lstStyle/>
                    <a:p>
                      <a:r>
                        <a:rPr lang="en-US" sz="2000" dirty="0" smtClean="0"/>
                        <a:t>Subjects comprising</a:t>
                      </a:r>
                      <a:r>
                        <a:rPr lang="en-US" sz="2000" baseline="0" dirty="0" smtClean="0"/>
                        <a:t> the test</a:t>
                      </a:r>
                      <a:endParaRPr lang="en-US" sz="2000" dirty="0"/>
                    </a:p>
                  </a:txBody>
                  <a:tcPr/>
                </a:tc>
                <a:tc>
                  <a:txBody>
                    <a:bodyPr/>
                    <a:lstStyle/>
                    <a:p>
                      <a:r>
                        <a:rPr lang="en-US" sz="2000" dirty="0" smtClean="0"/>
                        <a:t>No. of questions</a:t>
                      </a:r>
                      <a:endParaRPr lang="en-US" sz="2000" dirty="0"/>
                    </a:p>
                  </a:txBody>
                  <a:tcPr/>
                </a:tc>
                <a:tc>
                  <a:txBody>
                    <a:bodyPr/>
                    <a:lstStyle/>
                    <a:p>
                      <a:r>
                        <a:rPr lang="en-US" sz="2000" dirty="0" smtClean="0"/>
                        <a:t>Marks </a:t>
                      </a:r>
                      <a:endParaRPr lang="en-US" sz="2000" dirty="0"/>
                    </a:p>
                  </a:txBody>
                  <a:tcPr/>
                </a:tc>
              </a:tr>
              <a:tr h="985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Cambria"/>
                          <a:cs typeface="Times New Roman"/>
                        </a:rPr>
                        <a:t>Mental Ability test</a:t>
                      </a:r>
                      <a:endParaRPr lang="en-US" dirty="0" smtClean="0"/>
                    </a:p>
                    <a:p>
                      <a:endParaRPr lang="en-US" dirty="0"/>
                    </a:p>
                  </a:txBody>
                  <a:tcPr/>
                </a:tc>
                <a:tc>
                  <a:txBody>
                    <a:bodyPr/>
                    <a:lstStyle/>
                    <a:p>
                      <a:r>
                        <a:rPr lang="en-US" sz="1800" dirty="0" smtClean="0">
                          <a:latin typeface="Times New Roman"/>
                          <a:ea typeface="Cambria"/>
                          <a:cs typeface="Times New Roman"/>
                        </a:rPr>
                        <a:t>Mental Ability test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Cambria"/>
                          <a:cs typeface="Times New Roman"/>
                        </a:rPr>
                        <a:t>40 questions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40marks</a:t>
                      </a:r>
                    </a:p>
                    <a:p>
                      <a:endParaRPr lang="en-US" dirty="0"/>
                    </a:p>
                  </a:txBody>
                  <a:tcPr/>
                </a:tc>
              </a:tr>
              <a:tr h="689699">
                <a:tc rowSpan="2">
                  <a:txBody>
                    <a:bodyPr/>
                    <a:lstStyle/>
                    <a:p>
                      <a:r>
                        <a:rPr lang="en-US" dirty="0" smtClean="0"/>
                        <a:t>Scholastic Ability Test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Cambria"/>
                          <a:cs typeface="Times New Roman"/>
                        </a:rPr>
                        <a:t>Environment Science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Cambria"/>
                          <a:cs typeface="Times New Roman"/>
                        </a:rPr>
                        <a:t>20 questions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20marks</a:t>
                      </a:r>
                    </a:p>
                    <a:p>
                      <a:endParaRPr lang="en-US" dirty="0"/>
                    </a:p>
                  </a:txBody>
                  <a:tcPr/>
                </a:tc>
              </a:tr>
              <a:tr h="689699">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Cambria"/>
                          <a:cs typeface="Times New Roman"/>
                        </a:rPr>
                        <a:t>Mathematics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Cambria"/>
                          <a:cs typeface="Times New Roman"/>
                        </a:rPr>
                        <a:t>20 questions </a:t>
                      </a:r>
                      <a:endParaRPr lang="en-US" sz="2000" dirty="0" smtClean="0">
                        <a:latin typeface="Cambria"/>
                        <a:ea typeface="Cambria"/>
                        <a:cs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20marks</a:t>
                      </a:r>
                    </a:p>
                    <a:p>
                      <a:endParaRPr lang="en-US" dirty="0"/>
                    </a:p>
                  </a:txBody>
                  <a:tcPr/>
                </a:tc>
              </a:tr>
              <a:tr h="394113">
                <a:tc rowSpan="2">
                  <a:txBody>
                    <a:bodyPr/>
                    <a:lstStyle/>
                    <a:p>
                      <a:r>
                        <a:rPr lang="en-US" dirty="0" smtClean="0"/>
                        <a:t>Language Test </a:t>
                      </a:r>
                      <a:endParaRPr lang="en-US" dirty="0"/>
                    </a:p>
                  </a:txBody>
                  <a:tcPr/>
                </a:tc>
                <a:tc>
                  <a:txBody>
                    <a:bodyPr/>
                    <a:lstStyle/>
                    <a:p>
                      <a:r>
                        <a:rPr lang="en-US" dirty="0" smtClean="0"/>
                        <a:t>Hindi</a:t>
                      </a:r>
                      <a:endParaRPr lang="en-US" dirty="0"/>
                    </a:p>
                  </a:txBody>
                  <a:tcPr/>
                </a:tc>
                <a:tc>
                  <a:txBody>
                    <a:bodyPr/>
                    <a:lstStyle/>
                    <a:p>
                      <a:r>
                        <a:rPr lang="en-US" dirty="0" smtClean="0"/>
                        <a:t>10</a:t>
                      </a:r>
                      <a:r>
                        <a:rPr lang="en-US" sz="1800" dirty="0" smtClean="0">
                          <a:latin typeface="Times New Roman"/>
                          <a:ea typeface="Cambria"/>
                          <a:cs typeface="Times New Roman"/>
                        </a:rPr>
                        <a:t>questions</a:t>
                      </a:r>
                      <a:endParaRPr lang="en-US" dirty="0"/>
                    </a:p>
                  </a:txBody>
                  <a:tcPr/>
                </a:tc>
                <a:tc>
                  <a:txBody>
                    <a:bodyPr/>
                    <a:lstStyle/>
                    <a:p>
                      <a:r>
                        <a:rPr lang="en-US" dirty="0" smtClean="0"/>
                        <a:t>10marks</a:t>
                      </a:r>
                      <a:endParaRPr lang="en-US" dirty="0"/>
                    </a:p>
                  </a:txBody>
                  <a:tcPr/>
                </a:tc>
              </a:tr>
              <a:tr h="394113">
                <a:tc vMerge="1">
                  <a:txBody>
                    <a:bodyPr/>
                    <a:lstStyle/>
                    <a:p>
                      <a:endParaRPr lang="en-US" dirty="0"/>
                    </a:p>
                  </a:txBody>
                  <a:tcPr/>
                </a:tc>
                <a:tc>
                  <a:txBody>
                    <a:bodyPr/>
                    <a:lstStyle/>
                    <a:p>
                      <a:r>
                        <a:rPr lang="en-US" dirty="0" smtClean="0"/>
                        <a:t>English</a:t>
                      </a:r>
                      <a:endParaRPr lang="en-US" dirty="0"/>
                    </a:p>
                  </a:txBody>
                  <a:tcPr/>
                </a:tc>
                <a:tc>
                  <a:txBody>
                    <a:bodyPr/>
                    <a:lstStyle/>
                    <a:p>
                      <a:r>
                        <a:rPr lang="en-US" dirty="0" smtClean="0"/>
                        <a:t>10</a:t>
                      </a:r>
                      <a:r>
                        <a:rPr lang="en-US" sz="1800" dirty="0" smtClean="0">
                          <a:latin typeface="Times New Roman"/>
                          <a:ea typeface="Cambria"/>
                          <a:cs typeface="Times New Roman"/>
                        </a:rPr>
                        <a:t>questions</a:t>
                      </a:r>
                      <a:endParaRPr lang="en-US" dirty="0"/>
                    </a:p>
                  </a:txBody>
                  <a:tcPr/>
                </a:tc>
                <a:tc>
                  <a:txBody>
                    <a:bodyPr/>
                    <a:lstStyle/>
                    <a:p>
                      <a:r>
                        <a:rPr lang="en-US" dirty="0" smtClean="0"/>
                        <a:t>10marks</a:t>
                      </a:r>
                      <a:endParaRPr lang="en-US" dirty="0"/>
                    </a:p>
                  </a:txBody>
                  <a:tcPr/>
                </a:tc>
              </a:tr>
            </a:tbl>
          </a:graphicData>
        </a:graphic>
      </p:graphicFrame>
      <p:sp>
        <p:nvSpPr>
          <p:cNvPr id="3" name="Rectangle 2"/>
          <p:cNvSpPr/>
          <p:nvPr/>
        </p:nvSpPr>
        <p:spPr>
          <a:xfrm>
            <a:off x="838200" y="4495800"/>
            <a:ext cx="7696200" cy="892552"/>
          </a:xfrm>
          <a:prstGeom prst="rect">
            <a:avLst/>
          </a:prstGeom>
        </p:spPr>
        <p:txBody>
          <a:bodyPr wrap="square">
            <a:spAutoFit/>
          </a:bodyPr>
          <a:lstStyle/>
          <a:p>
            <a:pPr lvl="0" algn="just" eaLnBrk="0" fontAlgn="base" hangingPunct="0">
              <a:spcBef>
                <a:spcPct val="0"/>
              </a:spcBef>
              <a:spcAft>
                <a:spcPct val="0"/>
              </a:spcAft>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Duration of Examination</a:t>
            </a:r>
            <a:r>
              <a:rPr lang="en-US" sz="2000" dirty="0" smtClean="0">
                <a:latin typeface="Cambria" pitchFamily="18" charset="0"/>
                <a:ea typeface="Cambria" pitchFamily="18" charset="0"/>
                <a:cs typeface="Times New Roman" pitchFamily="18" charset="0"/>
              </a:rPr>
              <a:t>: </a:t>
            </a:r>
            <a:r>
              <a:rPr lang="en-US" sz="1600" dirty="0" smtClean="0">
                <a:latin typeface="Cambria" pitchFamily="18" charset="0"/>
                <a:ea typeface="Cambria" pitchFamily="18" charset="0"/>
                <a:cs typeface="Times New Roman" pitchFamily="18" charset="0"/>
              </a:rPr>
              <a:t>The test will be of </a:t>
            </a:r>
            <a:r>
              <a:rPr lang="en-US" sz="1600" u="sng" dirty="0" smtClean="0">
                <a:latin typeface="Cambria" pitchFamily="18" charset="0"/>
                <a:ea typeface="Cambria" pitchFamily="18" charset="0"/>
                <a:cs typeface="Times New Roman" pitchFamily="18" charset="0"/>
              </a:rPr>
              <a:t>Two hours (120 minutes) </a:t>
            </a:r>
            <a:r>
              <a:rPr lang="en-US" sz="1600" dirty="0" smtClean="0">
                <a:latin typeface="Cambria" pitchFamily="18" charset="0"/>
                <a:ea typeface="Cambria" pitchFamily="18" charset="0"/>
                <a:cs typeface="Times New Roman" pitchFamily="18" charset="0"/>
              </a:rPr>
              <a:t>duration. Children with disability may be given half an hour extra time</a:t>
            </a:r>
          </a:p>
          <a:p>
            <a:pPr lvl="0" algn="just" eaLnBrk="0" fontAlgn="base" hangingPunct="0">
              <a:spcBef>
                <a:spcPct val="0"/>
              </a:spcBef>
              <a:spcAft>
                <a:spcPct val="0"/>
              </a:spcAft>
              <a:tabLst>
                <a:tab pos="114300" algn="l"/>
                <a:tab pos="171450" algn="l"/>
                <a:tab pos="457200" algn="l"/>
                <a:tab pos="5943600" algn="l"/>
              </a:tabLst>
            </a:pPr>
            <a:r>
              <a:rPr lang="en-US" sz="1600" dirty="0" smtClean="0">
                <a:latin typeface="Cambria" pitchFamily="18" charset="0"/>
                <a:ea typeface="Cambria" pitchFamily="18" charset="0"/>
                <a:cs typeface="Times New Roman" pitchFamily="18" charset="0"/>
              </a:rPr>
              <a:t>     </a:t>
            </a:r>
            <a:endParaRPr lang="en-US" sz="700" dirty="0" smtClean="0">
              <a:latin typeface="Arial" pitchFamily="34" charset="0"/>
              <a:cs typeface="Arial" pitchFamily="34" charset="0"/>
            </a:endParaRPr>
          </a:p>
        </p:txBody>
      </p:sp>
      <p:sp>
        <p:nvSpPr>
          <p:cNvPr id="4" name="Rectangle 3"/>
          <p:cNvSpPr/>
          <p:nvPr/>
        </p:nvSpPr>
        <p:spPr>
          <a:xfrm>
            <a:off x="914400" y="5257800"/>
            <a:ext cx="7620000" cy="400110"/>
          </a:xfrm>
          <a:prstGeom prst="rect">
            <a:avLst/>
          </a:prstGeom>
          <a:solidFill>
            <a:srgbClr val="FFFF00"/>
          </a:solidFill>
        </p:spPr>
        <p:txBody>
          <a:bodyPr wrap="square">
            <a:spAutoFit/>
          </a:bodyPr>
          <a:lstStyle/>
          <a:p>
            <a:pPr lvl="0" algn="just" eaLnBrk="0" fontAlgn="base" hangingPunct="0">
              <a:spcBef>
                <a:spcPct val="0"/>
              </a:spcBef>
              <a:spcAft>
                <a:spcPct val="0"/>
              </a:spcAft>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Note: There will be no negative marking in the examination</a:t>
            </a:r>
            <a:r>
              <a:rPr lang="en-US" sz="2000" dirty="0" smtClean="0">
                <a:latin typeface="Cambria" pitchFamily="18" charset="0"/>
                <a:ea typeface="Cambria" pitchFamily="18" charset="0"/>
                <a:cs typeface="Times New Roman" pitchFamily="18" charset="0"/>
              </a:rPr>
              <a:t>.</a:t>
            </a:r>
            <a:endParaRPr lang="en-US" sz="90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1"/>
            <a:ext cx="8458200" cy="4832092"/>
          </a:xfrm>
          <a:prstGeom prst="rect">
            <a:avLst/>
          </a:prstGeom>
        </p:spPr>
        <p:txBody>
          <a:bodyPr wrap="square">
            <a:spAutoFit/>
          </a:bodyPr>
          <a:lstStyle/>
          <a:p>
            <a:pPr lvl="0" algn="just" fontAlgn="base">
              <a:spcBef>
                <a:spcPct val="0"/>
              </a:spcBef>
              <a:spcAft>
                <a:spcPct val="0"/>
              </a:spcAft>
              <a:buFont typeface="Wingdings" pitchFamily="2" charset="2"/>
              <a:buChar char="v"/>
              <a:tabLst>
                <a:tab pos="114300" algn="l"/>
                <a:tab pos="171450" algn="l"/>
                <a:tab pos="457200" algn="l"/>
                <a:tab pos="5943600" algn="l"/>
              </a:tabLst>
            </a:pPr>
            <a:r>
              <a:rPr lang="en-US" sz="2400" b="1" dirty="0" smtClean="0">
                <a:latin typeface="Cambria" pitchFamily="18" charset="0"/>
                <a:ea typeface="Cambria" pitchFamily="18" charset="0"/>
                <a:cs typeface="Times New Roman" pitchFamily="18" charset="0"/>
              </a:rPr>
              <a:t>Mental Ability Test</a:t>
            </a:r>
            <a:r>
              <a:rPr lang="en-US" sz="2400" dirty="0" smtClean="0">
                <a:latin typeface="Cambria" pitchFamily="18" charset="0"/>
                <a:ea typeface="Cambria" pitchFamily="18" charset="0"/>
                <a:cs typeface="Times New Roman" pitchFamily="18" charset="0"/>
              </a:rPr>
              <a:t>: It will be for testing verbal and non verbal meta cognitive abilities like reasoning and critical thinking .The question in the test may be on analogy, classification, numerical series, pattern perception, hidden figures etc.</a:t>
            </a:r>
          </a:p>
          <a:p>
            <a:pPr lvl="0" algn="just" fontAlgn="base">
              <a:spcBef>
                <a:spcPct val="0"/>
              </a:spcBef>
              <a:spcAft>
                <a:spcPct val="0"/>
              </a:spcAft>
              <a:buFont typeface="Wingdings" pitchFamily="2" charset="2"/>
              <a:buChar char="v"/>
              <a:tabLst>
                <a:tab pos="114300" algn="l"/>
                <a:tab pos="171450" algn="l"/>
                <a:tab pos="457200" algn="l"/>
                <a:tab pos="5943600" algn="l"/>
              </a:tabLst>
            </a:pPr>
            <a:endParaRPr lang="en-US" sz="10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tabLst>
                <a:tab pos="114300" algn="l"/>
                <a:tab pos="171450" algn="l"/>
                <a:tab pos="457200" algn="l"/>
                <a:tab pos="5943600" algn="l"/>
              </a:tabLst>
            </a:pPr>
            <a:r>
              <a:rPr lang="en-US" sz="2400" b="1" dirty="0" smtClean="0">
                <a:latin typeface="Cambria" pitchFamily="18" charset="0"/>
                <a:ea typeface="Cambria" pitchFamily="18" charset="0"/>
                <a:cs typeface="Times New Roman" pitchFamily="18" charset="0"/>
              </a:rPr>
              <a:t>Scholastic Aptitude Test: </a:t>
            </a:r>
            <a:r>
              <a:rPr lang="en-US" sz="2400" dirty="0" smtClean="0">
                <a:latin typeface="Cambria" pitchFamily="18" charset="0"/>
                <a:ea typeface="Cambria" pitchFamily="18" charset="0"/>
                <a:cs typeface="Times New Roman" pitchFamily="18" charset="0"/>
              </a:rPr>
              <a:t>It will cover subjects mainly Mathematics &amp; Environment Science as taught up to 5</a:t>
            </a:r>
            <a:r>
              <a:rPr lang="en-US" sz="2400" baseline="30000" dirty="0" smtClean="0">
                <a:latin typeface="Cambria" pitchFamily="18" charset="0"/>
                <a:ea typeface="Cambria" pitchFamily="18" charset="0"/>
                <a:cs typeface="Times New Roman" pitchFamily="18" charset="0"/>
              </a:rPr>
              <a:t>th</a:t>
            </a:r>
            <a:r>
              <a:rPr lang="en-US" sz="2400" dirty="0" smtClean="0">
                <a:latin typeface="Cambria" pitchFamily="18" charset="0"/>
                <a:ea typeface="Cambria" pitchFamily="18" charset="0"/>
                <a:cs typeface="Times New Roman" pitchFamily="18" charset="0"/>
              </a:rPr>
              <a:t> Class in the Govt. Primary Schools of the state</a:t>
            </a:r>
          </a:p>
          <a:p>
            <a:pPr lvl="0" algn="just" eaLnBrk="0" fontAlgn="base" hangingPunct="0">
              <a:spcBef>
                <a:spcPct val="0"/>
              </a:spcBef>
              <a:spcAft>
                <a:spcPct val="0"/>
              </a:spcAft>
              <a:buFont typeface="Wingdings" pitchFamily="2" charset="2"/>
              <a:buChar char="v"/>
              <a:tabLst>
                <a:tab pos="114300" algn="l"/>
                <a:tab pos="171450" algn="l"/>
                <a:tab pos="457200" algn="l"/>
                <a:tab pos="5943600" algn="l"/>
              </a:tabLst>
            </a:pPr>
            <a:endParaRPr lang="en-US" sz="10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tabLst>
                <a:tab pos="114300" algn="l"/>
                <a:tab pos="171450" algn="l"/>
                <a:tab pos="457200" algn="l"/>
                <a:tab pos="5943600" algn="l"/>
              </a:tabLst>
            </a:pPr>
            <a:r>
              <a:rPr lang="en-US" sz="2400" b="1" dirty="0" smtClean="0">
                <a:latin typeface="Cambria" pitchFamily="18" charset="0"/>
                <a:ea typeface="Cambria" pitchFamily="18" charset="0"/>
                <a:cs typeface="Times New Roman" pitchFamily="18" charset="0"/>
              </a:rPr>
              <a:t>Language Test:</a:t>
            </a:r>
            <a:r>
              <a:rPr lang="en-US" sz="2400" dirty="0" smtClean="0">
                <a:latin typeface="Cambria" pitchFamily="18" charset="0"/>
                <a:ea typeface="Cambria" pitchFamily="18" charset="0"/>
                <a:cs typeface="Times New Roman" pitchFamily="18" charset="0"/>
              </a:rPr>
              <a:t> It will test general understanding of Hindi and English language according to the curriculum of Class 1 to Class 5 of the Govt. Primary Schools in Himachal Pradesh</a:t>
            </a:r>
            <a:endParaRPr lang="en-US" sz="1000" dirty="0" smtClean="0">
              <a:latin typeface="Arial" pitchFamily="34" charset="0"/>
              <a:cs typeface="Arial" pitchFamily="34" charset="0"/>
            </a:endParaRPr>
          </a:p>
          <a:p>
            <a:pPr lvl="0" algn="just" eaLnBrk="0" fontAlgn="base" hangingPunct="0">
              <a:spcBef>
                <a:spcPct val="0"/>
              </a:spcBef>
              <a:spcAft>
                <a:spcPct val="0"/>
              </a:spcAft>
              <a:tabLst>
                <a:tab pos="114300" algn="l"/>
                <a:tab pos="171450" algn="l"/>
                <a:tab pos="457200" algn="l"/>
                <a:tab pos="5943600" algn="l"/>
              </a:tabLst>
            </a:pPr>
            <a:r>
              <a:rPr lang="en-US" sz="2400" b="1" dirty="0" smtClean="0">
                <a:latin typeface="Cambria" pitchFamily="18" charset="0"/>
                <a:ea typeface="Cambria" pitchFamily="18" charset="0"/>
                <a:cs typeface="Times New Roman" pitchFamily="18" charset="0"/>
              </a:rPr>
              <a:t> </a:t>
            </a:r>
            <a:endParaRPr lang="en-US" sz="800" dirty="0" smtClean="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8305800" cy="5262979"/>
          </a:xfrm>
          <a:prstGeom prst="rect">
            <a:avLst/>
          </a:prstGeom>
        </p:spPr>
        <p:txBody>
          <a:bodyPr wrap="square">
            <a:spAutoFit/>
          </a:bodyPr>
          <a:lstStyle/>
          <a:p>
            <a:pPr marL="342900" lvl="0" indent="-342900" algn="just" eaLnBrk="0" fontAlgn="base" hangingPunct="0">
              <a:lnSpc>
                <a:spcPct val="150000"/>
              </a:lnSpc>
              <a:spcBef>
                <a:spcPct val="0"/>
              </a:spcBef>
              <a:spcAft>
                <a:spcPct val="0"/>
              </a:spcAft>
              <a:buFont typeface="+mj-lt"/>
              <a:buAutoNum type="arabicPeriod"/>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 </a:t>
            </a:r>
            <a:r>
              <a:rPr lang="en-US" sz="2000" dirty="0" smtClean="0">
                <a:latin typeface="Cambria" pitchFamily="18" charset="0"/>
                <a:ea typeface="Cambria" pitchFamily="18" charset="0"/>
                <a:cs typeface="Times New Roman" pitchFamily="18" charset="0"/>
              </a:rPr>
              <a:t>The SCERT will prepare application form and the soft copy of  application form will be sent to all Deputy Director Offices of Elementary Education and DIETS, wherefrom it will be further 	sent to all Block Elementary Education Offices and BRCs (Primary) in the state. </a:t>
            </a:r>
            <a:endParaRPr lang="en-US" sz="2000" dirty="0" smtClean="0">
              <a:latin typeface="Arial" pitchFamily="34" charset="0"/>
              <a:cs typeface="Arial" pitchFamily="34" charset="0"/>
            </a:endParaRPr>
          </a:p>
          <a:p>
            <a:pPr marL="457200" lvl="0" indent="-457200" algn="just" eaLnBrk="0" fontAlgn="base" hangingPunct="0">
              <a:lnSpc>
                <a:spcPct val="150000"/>
              </a:lnSpc>
              <a:spcBef>
                <a:spcPct val="0"/>
              </a:spcBef>
              <a:spcAft>
                <a:spcPct val="0"/>
              </a:spcAft>
              <a:buFont typeface="+mj-lt"/>
              <a:buAutoNum type="arabicPeriod"/>
              <a:tabLst>
                <a:tab pos="114300" algn="l"/>
                <a:tab pos="171450" algn="l"/>
                <a:tab pos="457200" algn="l"/>
                <a:tab pos="5943600" algn="l"/>
              </a:tabLst>
            </a:pPr>
            <a:r>
              <a:rPr lang="en-US" sz="2000" dirty="0" smtClean="0">
                <a:latin typeface="Cambria" pitchFamily="18" charset="0"/>
                <a:ea typeface="Cambria" pitchFamily="18" charset="0"/>
                <a:cs typeface="Times New Roman" pitchFamily="18" charset="0"/>
              </a:rPr>
              <a:t>The form can be downloaded and printed at BEEO/BRC /DDEE offices. The primary schools can collect the application form from BEEO/BRCs (Primary) or DDEE office.</a:t>
            </a:r>
            <a:endParaRPr lang="en-US" sz="2000" dirty="0" smtClean="0">
              <a:latin typeface="Arial" pitchFamily="34" charset="0"/>
              <a:ea typeface="Cambria" pitchFamily="18" charset="0"/>
              <a:cs typeface="Arial" pitchFamily="34" charset="0"/>
            </a:endParaRPr>
          </a:p>
          <a:p>
            <a:pPr marL="457200" lvl="0" indent="-457200" algn="just" eaLnBrk="0" fontAlgn="base" hangingPunct="0">
              <a:lnSpc>
                <a:spcPct val="150000"/>
              </a:lnSpc>
              <a:spcBef>
                <a:spcPct val="0"/>
              </a:spcBef>
              <a:spcAft>
                <a:spcPct val="0"/>
              </a:spcAft>
              <a:buFont typeface="+mj-lt"/>
              <a:buAutoNum type="arabicPeriod"/>
              <a:tabLst>
                <a:tab pos="114300" algn="l"/>
                <a:tab pos="171450" algn="l"/>
                <a:tab pos="457200" algn="l"/>
                <a:tab pos="5943600" algn="l"/>
              </a:tabLst>
            </a:pPr>
            <a:r>
              <a:rPr lang="en-US" sz="2000" dirty="0" smtClean="0">
                <a:latin typeface="Cambria" pitchFamily="18" charset="0"/>
                <a:ea typeface="Cambria" pitchFamily="18" charset="0"/>
                <a:cs typeface="Times New Roman" pitchFamily="18" charset="0"/>
              </a:rPr>
              <a:t>The complete application form</a:t>
            </a:r>
            <a:r>
              <a:rPr lang="en-US" sz="2000" b="1" dirty="0" smtClean="0">
                <a:latin typeface="Cambria" pitchFamily="18" charset="0"/>
                <a:ea typeface="Cambria" pitchFamily="18" charset="0"/>
                <a:cs typeface="Times New Roman" pitchFamily="18" charset="0"/>
              </a:rPr>
              <a:t> of the </a:t>
            </a:r>
            <a:r>
              <a:rPr lang="en-US" sz="2000" dirty="0" smtClean="0">
                <a:latin typeface="Cambria" pitchFamily="18" charset="0"/>
                <a:ea typeface="Cambria" pitchFamily="18" charset="0"/>
                <a:cs typeface="Times New Roman" pitchFamily="18" charset="0"/>
              </a:rPr>
              <a:t>eligible candidates for </a:t>
            </a:r>
            <a:r>
              <a:rPr lang="en-US" sz="2000" dirty="0" err="1" smtClean="0">
                <a:latin typeface="Cambria" pitchFamily="18" charset="0"/>
                <a:ea typeface="Cambria" pitchFamily="18" charset="0"/>
                <a:cs typeface="Times New Roman" pitchFamily="18" charset="0"/>
              </a:rPr>
              <a:t>examinationwill</a:t>
            </a:r>
            <a:r>
              <a:rPr lang="en-US" sz="2000" dirty="0" smtClean="0">
                <a:latin typeface="Cambria" pitchFamily="18" charset="0"/>
                <a:ea typeface="Cambria" pitchFamily="18" charset="0"/>
                <a:cs typeface="Times New Roman" pitchFamily="18" charset="0"/>
              </a:rPr>
              <a:t> be filled at school level by the </a:t>
            </a:r>
            <a:r>
              <a:rPr lang="en-US" sz="2000" b="1" dirty="0" smtClean="0">
                <a:latin typeface="Cambria" pitchFamily="18" charset="0"/>
                <a:ea typeface="Cambria" pitchFamily="18" charset="0"/>
                <a:cs typeface="Times New Roman" pitchFamily="18" charset="0"/>
              </a:rPr>
              <a:t>class teacher/head teacher   </a:t>
            </a:r>
            <a:r>
              <a:rPr lang="en-US" sz="2000" dirty="0" smtClean="0">
                <a:latin typeface="Cambria" pitchFamily="18" charset="0"/>
                <a:ea typeface="Cambria" pitchFamily="18" charset="0"/>
                <a:cs typeface="Times New Roman" pitchFamily="18" charset="0"/>
              </a:rPr>
              <a:t>and will be further submitted to the CHT of the school much before the last date of submission</a:t>
            </a:r>
            <a:r>
              <a:rPr lang="en-US" sz="2400" dirty="0" smtClean="0">
                <a:latin typeface="Cambria" pitchFamily="18" charset="0"/>
                <a:ea typeface="Cambria" pitchFamily="18" charset="0"/>
                <a:cs typeface="Times New Roman" pitchFamily="18" charset="0"/>
              </a:rPr>
              <a:t>.</a:t>
            </a:r>
          </a:p>
        </p:txBody>
      </p:sp>
      <p:sp>
        <p:nvSpPr>
          <p:cNvPr id="4" name="Right Arrow 3"/>
          <p:cNvSpPr/>
          <p:nvPr/>
        </p:nvSpPr>
        <p:spPr>
          <a:xfrm>
            <a:off x="609600" y="304800"/>
            <a:ext cx="8153400" cy="1143000"/>
          </a:xfrm>
          <a:prstGeom prst="rightArrow">
            <a:avLst>
              <a:gd name="adj1" fmla="val 692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tabLst>
                <a:tab pos="114300" algn="l"/>
                <a:tab pos="171450" algn="l"/>
                <a:tab pos="457200" algn="l"/>
                <a:tab pos="5943600" algn="l"/>
              </a:tabLst>
            </a:pPr>
            <a:r>
              <a:rPr lang="en-US" sz="2400" b="1" dirty="0" smtClean="0">
                <a:solidFill>
                  <a:schemeClr val="bg1"/>
                </a:solidFill>
                <a:latin typeface="Cambria" pitchFamily="18" charset="0"/>
                <a:ea typeface="Times New Roman" pitchFamily="18" charset="0"/>
                <a:cs typeface="Arial" pitchFamily="34" charset="0"/>
              </a:rPr>
              <a:t>Various steps involved  in submitting of  Application form for the Scholarship: </a:t>
            </a:r>
            <a:endParaRPr lang="en-US" sz="800" dirty="0" smtClean="0">
              <a:solidFill>
                <a:schemeClr val="bg1"/>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0"/>
            <a:ext cx="7924800" cy="2400657"/>
          </a:xfrm>
          <a:prstGeom prst="rect">
            <a:avLst/>
          </a:prstGeom>
        </p:spPr>
        <p:txBody>
          <a:bodyPr wrap="square">
            <a:spAutoFit/>
          </a:bodyPr>
          <a:lstStyle/>
          <a:p>
            <a:pPr lvl="0" algn="just" eaLnBrk="0" fontAlgn="base" hangingPunct="0">
              <a:lnSpc>
                <a:spcPct val="150000"/>
              </a:lnSpc>
              <a:spcBef>
                <a:spcPct val="0"/>
              </a:spcBef>
              <a:spcAft>
                <a:spcPct val="0"/>
              </a:spcAft>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6</a:t>
            </a:r>
            <a:r>
              <a:rPr lang="en-US" sz="2000" dirty="0" smtClean="0">
                <a:latin typeface="Cambria" pitchFamily="18" charset="0"/>
                <a:ea typeface="Cambria" pitchFamily="18" charset="0"/>
                <a:cs typeface="Times New Roman" pitchFamily="18" charset="0"/>
              </a:rPr>
              <a:t>.An online registration portal will be created by SCERT, Solan and Log  in IDs BEEOs in each block</a:t>
            </a:r>
            <a:endParaRPr lang="en-US" sz="2000" dirty="0" smtClean="0">
              <a:solidFill>
                <a:srgbClr val="FF0000"/>
              </a:solidFill>
              <a:latin typeface="Cambria" pitchFamily="18" charset="0"/>
              <a:ea typeface="Cambria" pitchFamily="18" charset="0"/>
              <a:cs typeface="Times New Roman" pitchFamily="18" charset="0"/>
            </a:endParaRPr>
          </a:p>
          <a:p>
            <a:pPr lvl="0" algn="just" eaLnBrk="0" fontAlgn="base" hangingPunct="0">
              <a:lnSpc>
                <a:spcPct val="150000"/>
              </a:lnSpc>
              <a:spcBef>
                <a:spcPct val="0"/>
              </a:spcBef>
              <a:spcAft>
                <a:spcPct val="0"/>
              </a:spcAft>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7</a:t>
            </a:r>
            <a:r>
              <a:rPr lang="en-US" sz="2000" dirty="0" smtClean="0">
                <a:latin typeface="Cambria" pitchFamily="18" charset="0"/>
                <a:ea typeface="Cambria" pitchFamily="18" charset="0"/>
                <a:cs typeface="Times New Roman" pitchFamily="18" charset="0"/>
              </a:rPr>
              <a:t>.The CHTs (using the log in ID )will upload the details of the candidates on the portal with the technical support from BEEOs or  BRC (Primary) in the respective block.</a:t>
            </a:r>
            <a:endParaRPr lang="en-US" sz="900" dirty="0" smtClean="0">
              <a:latin typeface="Arial" pitchFamily="34" charset="0"/>
              <a:cs typeface="Arial" pitchFamily="34" charset="0"/>
            </a:endParaRPr>
          </a:p>
        </p:txBody>
      </p:sp>
      <p:sp>
        <p:nvSpPr>
          <p:cNvPr id="3" name="Rectangle 2"/>
          <p:cNvSpPr/>
          <p:nvPr/>
        </p:nvSpPr>
        <p:spPr>
          <a:xfrm>
            <a:off x="533400" y="304801"/>
            <a:ext cx="8458200" cy="1938992"/>
          </a:xfrm>
          <a:prstGeom prst="rect">
            <a:avLst/>
          </a:prstGeom>
        </p:spPr>
        <p:txBody>
          <a:bodyPr wrap="square" anchor="ctr">
            <a:spAutoFit/>
          </a:bodyPr>
          <a:lstStyle/>
          <a:p>
            <a:pPr marL="457200" lvl="0" indent="-457200" eaLnBrk="0" fontAlgn="base" hangingPunct="0">
              <a:lnSpc>
                <a:spcPct val="150000"/>
              </a:lnSpc>
              <a:spcBef>
                <a:spcPct val="0"/>
              </a:spcBef>
              <a:spcAft>
                <a:spcPct val="0"/>
              </a:spcAft>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4  </a:t>
            </a:r>
            <a:r>
              <a:rPr lang="en-US" sz="2000" dirty="0" smtClean="0">
                <a:latin typeface="Cambria" pitchFamily="18" charset="0"/>
                <a:ea typeface="Cambria" pitchFamily="18" charset="0"/>
                <a:cs typeface="Times New Roman" pitchFamily="18" charset="0"/>
              </a:rPr>
              <a:t>The CHT will verify the documents, eligibility and details of the applicant  and keep the record in his/her  office in the form of hard copies. </a:t>
            </a:r>
          </a:p>
          <a:p>
            <a:pPr marL="457200" lvl="0" indent="-457200" eaLnBrk="0" fontAlgn="base" hangingPunct="0">
              <a:lnSpc>
                <a:spcPct val="150000"/>
              </a:lnSpc>
              <a:spcBef>
                <a:spcPct val="0"/>
              </a:spcBef>
              <a:spcAft>
                <a:spcPct val="0"/>
              </a:spcAft>
              <a:tabLst>
                <a:tab pos="114300" algn="l"/>
                <a:tab pos="171450" algn="l"/>
                <a:tab pos="457200" algn="l"/>
                <a:tab pos="5943600" algn="l"/>
              </a:tabLst>
            </a:pPr>
            <a:r>
              <a:rPr lang="en-US" sz="2000" dirty="0" smtClean="0">
                <a:latin typeface="Cambria" pitchFamily="18" charset="0"/>
                <a:cs typeface="Times New Roman" pitchFamily="18" charset="0"/>
              </a:rPr>
              <a:t>5.   DLOs in each district will provide the details of the CHTs in various clusters  and BEEOs in various blocks of their district.</a:t>
            </a:r>
            <a:endParaRPr lang="en-US" sz="2000"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229600" cy="1477328"/>
          </a:xfrm>
          <a:prstGeom prst="rect">
            <a:avLst/>
          </a:prstGeom>
        </p:spPr>
        <p:txBody>
          <a:bodyPr wrap="square">
            <a:spAutoFit/>
          </a:bodyPr>
          <a:lstStyle/>
          <a:p>
            <a:pPr lvl="0" algn="just" eaLnBrk="0" fontAlgn="base" hangingPunct="0">
              <a:lnSpc>
                <a:spcPct val="150000"/>
              </a:lnSpc>
              <a:spcBef>
                <a:spcPct val="0"/>
              </a:spcBef>
              <a:spcAft>
                <a:spcPct val="0"/>
              </a:spcAft>
              <a:tabLst>
                <a:tab pos="114300" algn="l"/>
                <a:tab pos="171450" algn="l"/>
                <a:tab pos="457200" algn="l"/>
                <a:tab pos="5943600" algn="l"/>
              </a:tabLst>
            </a:pPr>
            <a:r>
              <a:rPr lang="en-US" sz="2000" b="1" dirty="0" smtClean="0">
                <a:latin typeface="Cambria" pitchFamily="18" charset="0"/>
                <a:ea typeface="Cambria" pitchFamily="18" charset="0"/>
                <a:cs typeface="Times New Roman" pitchFamily="18" charset="0"/>
              </a:rPr>
              <a:t>8. After registration on the portal, a list of applicants will be </a:t>
            </a:r>
            <a:r>
              <a:rPr lang="en-US" sz="2000" b="1" dirty="0" err="1" smtClean="0">
                <a:latin typeface="Cambria" pitchFamily="18" charset="0"/>
                <a:ea typeface="Cambria" pitchFamily="18" charset="0"/>
                <a:cs typeface="Times New Roman" pitchFamily="18" charset="0"/>
              </a:rPr>
              <a:t>availble</a:t>
            </a:r>
            <a:r>
              <a:rPr lang="en-US" sz="2000" b="1" dirty="0" smtClean="0">
                <a:latin typeface="Cambria" pitchFamily="18" charset="0"/>
                <a:ea typeface="Cambria" pitchFamily="18" charset="0"/>
                <a:cs typeface="Times New Roman" pitchFamily="18" charset="0"/>
              </a:rPr>
              <a:t> to the BEEOs .The BEEOs will be able to edit the data of applicants in case of any error on the portal. </a:t>
            </a:r>
            <a:endParaRPr lang="en-US" sz="3600" dirty="0" smtClean="0">
              <a:latin typeface="Arial" pitchFamily="34" charset="0"/>
              <a:cs typeface="Arial" pitchFamily="34" charset="0"/>
            </a:endParaRPr>
          </a:p>
        </p:txBody>
      </p:sp>
      <p:sp>
        <p:nvSpPr>
          <p:cNvPr id="3" name="Rectangle 2"/>
          <p:cNvSpPr/>
          <p:nvPr/>
        </p:nvSpPr>
        <p:spPr>
          <a:xfrm>
            <a:off x="228600" y="2514600"/>
            <a:ext cx="8458200" cy="3323987"/>
          </a:xfrm>
          <a:prstGeom prst="rect">
            <a:avLst/>
          </a:prstGeom>
        </p:spPr>
        <p:txBody>
          <a:bodyPr wrap="square">
            <a:spAutoFit/>
          </a:bodyPr>
          <a:lstStyle/>
          <a:p>
            <a:pPr lvl="0" indent="171450" fontAlgn="base">
              <a:lnSpc>
                <a:spcPct val="150000"/>
              </a:lnSpc>
              <a:spcBef>
                <a:spcPct val="0"/>
              </a:spcBef>
              <a:spcAft>
                <a:spcPct val="0"/>
              </a:spcAft>
              <a:tabLst>
                <a:tab pos="342900" algn="l"/>
              </a:tabLst>
            </a:pPr>
            <a:r>
              <a:rPr lang="en-US" sz="2000" b="1" dirty="0" smtClean="0">
                <a:latin typeface="Cambria" pitchFamily="18" charset="0"/>
                <a:ea typeface="Cambria" pitchFamily="18" charset="0"/>
                <a:cs typeface="Times New Roman" pitchFamily="18" charset="0"/>
              </a:rPr>
              <a:t>9. T</a:t>
            </a:r>
            <a:r>
              <a:rPr lang="en-US" sz="2000" dirty="0" smtClean="0">
                <a:latin typeface="Cambria" pitchFamily="18" charset="0"/>
                <a:ea typeface="Cambria" pitchFamily="18" charset="0"/>
                <a:cs typeface="Times New Roman" pitchFamily="18" charset="0"/>
              </a:rPr>
              <a:t>he </a:t>
            </a:r>
            <a:r>
              <a:rPr lang="en-US" sz="2000" b="1" dirty="0" smtClean="0">
                <a:latin typeface="Cambria" pitchFamily="18" charset="0"/>
                <a:ea typeface="Cambria" pitchFamily="18" charset="0"/>
                <a:cs typeface="Times New Roman" pitchFamily="18" charset="0"/>
              </a:rPr>
              <a:t>CHTs (using the Login ID) will be able to download and print  the admit cards </a:t>
            </a:r>
            <a:r>
              <a:rPr lang="en-US" sz="2000" dirty="0" smtClean="0">
                <a:latin typeface="Cambria" pitchFamily="18" charset="0"/>
                <a:ea typeface="Cambria" pitchFamily="18" charset="0"/>
                <a:cs typeface="Times New Roman" pitchFamily="18" charset="0"/>
              </a:rPr>
              <a:t>of the candidates with technical support from BEEOs or  BRC (Primary) after a date notified by SCERT,Solan.</a:t>
            </a:r>
            <a:endParaRPr lang="en-US" sz="900" dirty="0" smtClean="0">
              <a:latin typeface="Arial" pitchFamily="34" charset="0"/>
              <a:ea typeface="Cambria" pitchFamily="18" charset="0"/>
              <a:cs typeface="Arial" pitchFamily="34" charset="0"/>
            </a:endParaRPr>
          </a:p>
          <a:p>
            <a:pPr lvl="0" indent="171450" fontAlgn="base">
              <a:lnSpc>
                <a:spcPct val="150000"/>
              </a:lnSpc>
              <a:spcBef>
                <a:spcPct val="0"/>
              </a:spcBef>
              <a:spcAft>
                <a:spcPct val="0"/>
              </a:spcAft>
              <a:tabLst>
                <a:tab pos="342900" algn="l"/>
              </a:tabLst>
            </a:pPr>
            <a:r>
              <a:rPr lang="en-US" sz="2000" b="1" dirty="0" smtClean="0">
                <a:latin typeface="Cambria" pitchFamily="18" charset="0"/>
                <a:ea typeface="Cambria" pitchFamily="18" charset="0"/>
                <a:cs typeface="Times New Roman" pitchFamily="18" charset="0"/>
              </a:rPr>
              <a:t>10.</a:t>
            </a:r>
            <a:r>
              <a:rPr lang="en-US" sz="2000" dirty="0" smtClean="0">
                <a:latin typeface="Cambria" pitchFamily="18" charset="0"/>
                <a:ea typeface="Cambria" pitchFamily="18" charset="0"/>
                <a:cs typeface="Times New Roman" pitchFamily="18" charset="0"/>
              </a:rPr>
              <a:t>The </a:t>
            </a:r>
            <a:r>
              <a:rPr lang="en-US" sz="2000" b="1" dirty="0" smtClean="0">
                <a:latin typeface="Cambria" pitchFamily="18" charset="0"/>
                <a:ea typeface="Cambria" pitchFamily="18" charset="0"/>
                <a:cs typeface="Times New Roman" pitchFamily="18" charset="0"/>
              </a:rPr>
              <a:t>class teacher will collect the admit card</a:t>
            </a:r>
            <a:r>
              <a:rPr lang="en-US" sz="2000" dirty="0" smtClean="0">
                <a:latin typeface="Cambria" pitchFamily="18" charset="0"/>
                <a:ea typeface="Cambria" pitchFamily="18" charset="0"/>
                <a:cs typeface="Times New Roman" pitchFamily="18" charset="0"/>
              </a:rPr>
              <a:t> for their respective candidates  from </a:t>
            </a:r>
            <a:r>
              <a:rPr lang="en-US" sz="2000" b="1" dirty="0" smtClean="0">
                <a:latin typeface="Cambria" pitchFamily="18" charset="0"/>
                <a:ea typeface="Cambria" pitchFamily="18" charset="0"/>
                <a:cs typeface="Times New Roman" pitchFamily="18" charset="0"/>
              </a:rPr>
              <a:t>CHTs</a:t>
            </a:r>
            <a:r>
              <a:rPr lang="en-US" sz="2000" dirty="0" smtClean="0">
                <a:latin typeface="Cambria" pitchFamily="18" charset="0"/>
                <a:ea typeface="Cambria" pitchFamily="18" charset="0"/>
                <a:cs typeface="Times New Roman" pitchFamily="18" charset="0"/>
              </a:rPr>
              <a:t>. This admit card  along with copy of </a:t>
            </a:r>
            <a:r>
              <a:rPr lang="en-US" sz="2000" dirty="0" err="1" smtClean="0">
                <a:latin typeface="Cambria" pitchFamily="18" charset="0"/>
                <a:ea typeface="Cambria" pitchFamily="18" charset="0"/>
                <a:cs typeface="Times New Roman" pitchFamily="18" charset="0"/>
              </a:rPr>
              <a:t>Aadhar</a:t>
            </a:r>
            <a:r>
              <a:rPr lang="en-US" sz="2000" dirty="0" smtClean="0">
                <a:latin typeface="Cambria" pitchFamily="18" charset="0"/>
                <a:ea typeface="Cambria" pitchFamily="18" charset="0"/>
                <a:cs typeface="Times New Roman" pitchFamily="18" charset="0"/>
              </a:rPr>
              <a:t> card will be mandatory for the entry of the candidate into examination hall on the day of examination.</a:t>
            </a:r>
            <a:endParaRPr lang="en-US" sz="900"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0"/>
            <a:ext cx="8001000" cy="62709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r>
              <a:rPr kumimoji="0" lang="en-US" sz="11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	</a:t>
            </a:r>
            <a:r>
              <a:rPr kumimoji="0" lang="en-US" sz="14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  </a:t>
            </a:r>
          </a:p>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endParaRPr lang="en-US" sz="1400" dirty="0" smtClean="0">
              <a:latin typeface="Cambria" pitchFamily="18" charset="0"/>
              <a:cs typeface="Times New Roman" pitchFamily="18" charset="0"/>
            </a:endParaRPr>
          </a:p>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endParaRPr kumimoji="0" lang="en-US" sz="1400" b="0" i="0" u="none" strike="noStrike" cap="none" normalizeH="0" baseline="0" dirty="0" smtClean="0">
              <a:ln>
                <a:noFill/>
              </a:ln>
              <a:solidFill>
                <a:schemeClr val="tx1"/>
              </a:solidFill>
              <a:effectLst/>
              <a:latin typeface="Cambria" pitchFamily="18" charset="0"/>
              <a:cs typeface="Times New Roman" pitchFamily="18" charset="0"/>
            </a:endParaRPr>
          </a:p>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endParaRPr lang="en-US" sz="1400" dirty="0" smtClean="0">
              <a:latin typeface="Cambria" pitchFamily="18" charset="0"/>
              <a:cs typeface="Times New Roman" pitchFamily="18" charset="0"/>
            </a:endParaRPr>
          </a:p>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endParaRPr kumimoji="0" lang="en-US" sz="1400" b="0" i="0" u="none" strike="noStrike" cap="none" normalizeH="0" baseline="0" dirty="0" smtClean="0">
              <a:ln>
                <a:noFill/>
              </a:ln>
              <a:solidFill>
                <a:schemeClr val="tx1"/>
              </a:solidFill>
              <a:effectLst/>
              <a:latin typeface="Cambria" pitchFamily="18" charset="0"/>
              <a:cs typeface="Times New Roman" pitchFamily="18" charset="0"/>
            </a:endParaRPr>
          </a:p>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endParaRPr lang="en-US" sz="1400" dirty="0" smtClean="0">
              <a:latin typeface="Cambria" pitchFamily="18" charset="0"/>
              <a:cs typeface="Times New Roman" pitchFamily="18" charset="0"/>
            </a:endParaRPr>
          </a:p>
          <a:p>
            <a:pPr marL="0" marR="0" lvl="0" indent="171450" algn="l" defTabSz="914400" rtl="0" eaLnBrk="1" fontAlgn="base" latinLnBrk="0" hangingPunct="1">
              <a:lnSpc>
                <a:spcPct val="100000"/>
              </a:lnSpc>
              <a:spcBef>
                <a:spcPct val="0"/>
              </a:spcBef>
              <a:spcAft>
                <a:spcPct val="0"/>
              </a:spcAft>
              <a:buClrTx/>
              <a:buSzTx/>
              <a:buFontTx/>
              <a:buNone/>
              <a:tabLst>
                <a:tab pos="342900" algn="l"/>
              </a:tabLst>
            </a:pP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indent="171450" eaLnBrk="0" fontAlgn="base" hangingPunct="0">
              <a:lnSpc>
                <a:spcPct val="150000"/>
              </a:lnSpc>
              <a:spcBef>
                <a:spcPct val="0"/>
              </a:spcBef>
              <a:spcAft>
                <a:spcPct val="0"/>
              </a:spcAft>
              <a:tabLst>
                <a:tab pos="342900" algn="l"/>
              </a:tabLst>
            </a:pPr>
            <a:r>
              <a:rPr kumimoji="0" lang="en-US" sz="20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1. SCERT will prepare and print the question paper and OMR sheets  	for the examination</a:t>
            </a:r>
            <a:r>
              <a:rPr lang="en-US" sz="2000" dirty="0" smtClean="0">
                <a:latin typeface="Cambria" pitchFamily="18" charset="0"/>
                <a:ea typeface="Cambria" pitchFamily="18" charset="0"/>
                <a:cs typeface="Times New Roman" pitchFamily="18" charset="0"/>
              </a:rPr>
              <a:t>. </a:t>
            </a:r>
          </a:p>
          <a:p>
            <a:pPr indent="171450" eaLnBrk="0" fontAlgn="base" hangingPunct="0">
              <a:lnSpc>
                <a:spcPct val="150000"/>
              </a:lnSpc>
              <a:spcBef>
                <a:spcPct val="0"/>
              </a:spcBef>
              <a:spcAft>
                <a:spcPct val="0"/>
              </a:spcAft>
              <a:tabLst>
                <a:tab pos="342900" algn="l"/>
              </a:tabLst>
            </a:pPr>
            <a:r>
              <a:rPr lang="en-US" sz="2000" dirty="0" smtClean="0">
                <a:latin typeface="Cambria" pitchFamily="18" charset="0"/>
                <a:ea typeface="Cambria" pitchFamily="18" charset="0"/>
                <a:cs typeface="Times New Roman" pitchFamily="18" charset="0"/>
              </a:rPr>
              <a:t>2. Each block in the district will be allotted  3 to 5 examination centers    	in  Govt. Senior Secondary Schools. The  notified centers of 	examination ,important dates and other details regarding the 	examination 	for the scholarship scheme will be notified through 	advertisement in daily news papers, all DDEE, BRC (Primary), 	BEEO and the official 	website of SCERT, Solan (H.P.).</a:t>
            </a:r>
          </a:p>
          <a:p>
            <a:pPr marL="0" marR="0" lvl="0" indent="171450" algn="l" defTabSz="914400" rtl="0" eaLnBrk="0" fontAlgn="base" latinLnBrk="0" hangingPunct="0">
              <a:lnSpc>
                <a:spcPct val="150000"/>
              </a:lnSpc>
              <a:spcBef>
                <a:spcPct val="0"/>
              </a:spcBef>
              <a:spcAft>
                <a:spcPct val="0"/>
              </a:spcAft>
              <a:buClrTx/>
              <a:buSzTx/>
              <a:buFont typeface="Wingdings" pitchFamily="2" charset="2"/>
              <a:buChar char="Ø"/>
              <a:tabLst>
                <a:tab pos="3429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71450" algn="l" defTabSz="914400" rtl="0" eaLnBrk="0" fontAlgn="base" latinLnBrk="0" hangingPunct="0">
              <a:lnSpc>
                <a:spcPct val="150000"/>
              </a:lnSpc>
              <a:spcBef>
                <a:spcPct val="0"/>
              </a:spcBef>
              <a:spcAft>
                <a:spcPct val="0"/>
              </a:spcAft>
              <a:buClrTx/>
              <a:buSzTx/>
              <a:tabLst>
                <a:tab pos="3429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71450" algn="l" defTabSz="914400" rtl="0" eaLnBrk="0" fontAlgn="base" latinLnBrk="0" hangingPunct="0">
              <a:lnSpc>
                <a:spcPct val="100000"/>
              </a:lnSpc>
              <a:spcBef>
                <a:spcPct val="0"/>
              </a:spcBef>
              <a:spcAft>
                <a:spcPct val="0"/>
              </a:spcAft>
              <a:buClrTx/>
              <a:buSzTx/>
              <a:buFont typeface="Wingdings" pitchFamily="2" charset="2"/>
              <a:buChar char="Ø"/>
              <a:tabLst>
                <a:tab pos="3429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ight Arrow 2"/>
          <p:cNvSpPr/>
          <p:nvPr/>
        </p:nvSpPr>
        <p:spPr>
          <a:xfrm>
            <a:off x="914400" y="228600"/>
            <a:ext cx="67056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ambria" pitchFamily="18" charset="0"/>
                <a:ea typeface="Cambria" pitchFamily="18" charset="0"/>
                <a:cs typeface="Times New Roman" pitchFamily="18" charset="0"/>
              </a:rPr>
              <a:t> </a:t>
            </a:r>
            <a:r>
              <a:rPr lang="en-US" sz="3200" b="1" dirty="0" smtClean="0">
                <a:solidFill>
                  <a:schemeClr val="bg1"/>
                </a:solidFill>
                <a:latin typeface="Cambria" pitchFamily="18" charset="0"/>
                <a:ea typeface="Cambria" pitchFamily="18" charset="0"/>
                <a:cs typeface="Times New Roman" pitchFamily="18" charset="0"/>
              </a:rPr>
              <a:t>Process of examination</a:t>
            </a:r>
            <a:endParaRPr lang="en-US" sz="32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305800" cy="5632311"/>
          </a:xfrm>
          <a:prstGeom prst="rect">
            <a:avLst/>
          </a:prstGeom>
        </p:spPr>
        <p:txBody>
          <a:bodyPr wrap="square">
            <a:spAutoFit/>
          </a:bodyPr>
          <a:lstStyle/>
          <a:p>
            <a:pPr lvl="0" algn="just">
              <a:lnSpc>
                <a:spcPct val="150000"/>
              </a:lnSpc>
            </a:pPr>
            <a:r>
              <a:rPr lang="en-US" sz="2000" dirty="0" smtClean="0">
                <a:latin typeface="Cambria" pitchFamily="18" charset="0"/>
                <a:ea typeface="Cambria" pitchFamily="18" charset="0"/>
                <a:cs typeface="Times New Roman" pitchFamily="18" charset="0"/>
              </a:rPr>
              <a:t> 3. The sealed question papers, OMR sheets, instruction manual,     attendance   chart along with other relevant examination material 	will be delivered to  the office of Deputy Director of Elementary 	Education in each district by   SCERT officials</a:t>
            </a:r>
          </a:p>
          <a:p>
            <a:pPr lvl="0" algn="just">
              <a:lnSpc>
                <a:spcPct val="150000"/>
              </a:lnSpc>
            </a:pPr>
            <a:endParaRPr lang="en-US" sz="2000" dirty="0" smtClean="0">
              <a:latin typeface="Cambria" pitchFamily="18" charset="0"/>
              <a:ea typeface="Cambria" pitchFamily="18" charset="0"/>
              <a:cs typeface="Times New Roman" pitchFamily="18" charset="0"/>
            </a:endParaRPr>
          </a:p>
          <a:p>
            <a:pPr lvl="0" algn="just">
              <a:lnSpc>
                <a:spcPct val="150000"/>
              </a:lnSpc>
            </a:pPr>
            <a:r>
              <a:rPr lang="en-US" sz="2000" dirty="0" smtClean="0">
                <a:latin typeface="Cambria" pitchFamily="18" charset="0"/>
                <a:ea typeface="Cambria" pitchFamily="18" charset="0"/>
                <a:cs typeface="Times New Roman" pitchFamily="18" charset="0"/>
              </a:rPr>
              <a:t> 4.The </a:t>
            </a:r>
            <a:r>
              <a:rPr lang="en-US" sz="2000" b="1" dirty="0" smtClean="0">
                <a:latin typeface="Cambria" pitchFamily="18" charset="0"/>
                <a:ea typeface="Cambria" pitchFamily="18" charset="0"/>
                <a:cs typeface="Times New Roman" pitchFamily="18" charset="0"/>
              </a:rPr>
              <a:t>Block Elementary Education Officer (BEEO</a:t>
            </a:r>
            <a:r>
              <a:rPr lang="en-US" sz="2000" dirty="0" smtClean="0">
                <a:latin typeface="Cambria" pitchFamily="18" charset="0"/>
                <a:ea typeface="Cambria" pitchFamily="18" charset="0"/>
                <a:cs typeface="Times New Roman" pitchFamily="18" charset="0"/>
              </a:rPr>
              <a:t>)/official deputed  by   him  will collect the examination material from </a:t>
            </a:r>
            <a:r>
              <a:rPr lang="en-US" sz="2000" b="1" dirty="0" smtClean="0">
                <a:latin typeface="Cambria" pitchFamily="18" charset="0"/>
                <a:ea typeface="Cambria" pitchFamily="18" charset="0"/>
                <a:cs typeface="Times New Roman" pitchFamily="18" charset="0"/>
              </a:rPr>
              <a:t>DDEE office </a:t>
            </a:r>
            <a:r>
              <a:rPr lang="en-US" sz="2000" dirty="0" smtClean="0">
                <a:latin typeface="Cambria" pitchFamily="18" charset="0"/>
                <a:ea typeface="Cambria" pitchFamily="18" charset="0"/>
                <a:cs typeface="Times New Roman" pitchFamily="18" charset="0"/>
              </a:rPr>
              <a:t>and further deliver it to the </a:t>
            </a:r>
            <a:r>
              <a:rPr lang="en-US" sz="2000" b="1" dirty="0" smtClean="0">
                <a:latin typeface="Cambria" pitchFamily="18" charset="0"/>
                <a:ea typeface="Cambria" pitchFamily="18" charset="0"/>
                <a:cs typeface="Times New Roman" pitchFamily="18" charset="0"/>
              </a:rPr>
              <a:t>examination centers in their blocks </a:t>
            </a:r>
            <a:r>
              <a:rPr lang="en-US" sz="2000" dirty="0" smtClean="0">
                <a:latin typeface="Cambria" pitchFamily="18" charset="0"/>
                <a:ea typeface="Cambria" pitchFamily="18" charset="0"/>
                <a:cs typeface="Times New Roman" pitchFamily="18" charset="0"/>
              </a:rPr>
              <a:t>. The receipts in proper format will be provided by SCERT office.</a:t>
            </a:r>
          </a:p>
          <a:p>
            <a:pPr algn="just">
              <a:lnSpc>
                <a:spcPct val="150000"/>
              </a:lnSpc>
            </a:pPr>
            <a:endParaRPr lang="en-US" sz="2000" dirty="0" smtClean="0">
              <a:latin typeface="Cambria" pitchFamily="18" charset="0"/>
              <a:ea typeface="Cambria" pitchFamily="18" charset="0"/>
              <a:cs typeface="Times New Roman" pitchFamily="18" charset="0"/>
            </a:endParaRPr>
          </a:p>
          <a:p>
            <a:pPr algn="ctr">
              <a:lnSpc>
                <a:spcPct val="150000"/>
              </a:lnSpc>
            </a:pPr>
            <a:endParaRPr lang="en-US" sz="2000" b="1" dirty="0" smtClean="0">
              <a:latin typeface="Cambria" pitchFamily="18" charset="0"/>
              <a:cs typeface="Times New Roman" pitchFamily="18" charset="0"/>
            </a:endParaRPr>
          </a:p>
          <a:p>
            <a:pPr algn="ctr">
              <a:lnSpc>
                <a:spcPct val="150000"/>
              </a:lnSpc>
            </a:pP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62000" y="457200"/>
            <a:ext cx="7924800" cy="556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For   any query, please contact</a:t>
            </a:r>
          </a:p>
          <a:p>
            <a:pPr algn="ctr"/>
            <a:endParaRPr lang="en-US" sz="2800" dirty="0" smtClean="0"/>
          </a:p>
          <a:p>
            <a:pPr marL="457200" indent="-457200" algn="ctr">
              <a:buAutoNum type="arabicPeriod"/>
            </a:pPr>
            <a:r>
              <a:rPr lang="en-US" sz="2800" b="1" dirty="0" smtClean="0">
                <a:solidFill>
                  <a:srgbClr val="FFFF00"/>
                </a:solidFill>
              </a:rPr>
              <a:t>Coordinator   :  Rajni  Sankhyan –8219145395</a:t>
            </a:r>
          </a:p>
          <a:p>
            <a:pPr marL="457200" indent="-457200" algn="ctr">
              <a:buAutoNum type="arabicPeriod"/>
            </a:pPr>
            <a:endParaRPr lang="en-US" sz="2800" dirty="0" smtClean="0">
              <a:solidFill>
                <a:srgbClr val="FFFF00"/>
              </a:solidFill>
            </a:endParaRPr>
          </a:p>
          <a:p>
            <a:pPr marL="457200" indent="-457200" algn="ctr">
              <a:buAutoNum type="arabicPeriod"/>
            </a:pPr>
            <a:r>
              <a:rPr lang="en-US" sz="2800" dirty="0" smtClean="0">
                <a:solidFill>
                  <a:srgbClr val="FFFF00"/>
                </a:solidFill>
              </a:rPr>
              <a:t>Co- coordinator Neelam Sharma -9418203264</a:t>
            </a:r>
            <a:endParaRPr lang="en-US" sz="2800"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1"/>
            <a:ext cx="8153400" cy="6447919"/>
          </a:xfrm>
          <a:prstGeom prst="rect">
            <a:avLst/>
          </a:prstGeom>
        </p:spPr>
        <p:txBody>
          <a:bodyPr wrap="square">
            <a:spAutoFit/>
          </a:bodyPr>
          <a:lstStyle/>
          <a:p>
            <a:pPr lvl="0" indent="171450" algn="just" eaLnBrk="0" fontAlgn="base" hangingPunct="0">
              <a:lnSpc>
                <a:spcPct val="150000"/>
              </a:lnSpc>
              <a:spcBef>
                <a:spcPct val="0"/>
              </a:spcBef>
              <a:spcAft>
                <a:spcPct val="0"/>
              </a:spcAft>
              <a:tabLst>
                <a:tab pos="342900" algn="l"/>
              </a:tabLst>
            </a:pPr>
            <a:r>
              <a:rPr lang="en-US" sz="100" b="1" dirty="0" smtClean="0">
                <a:latin typeface="Cambria" pitchFamily="18" charset="0"/>
                <a:ea typeface="Cambria" pitchFamily="18" charset="0"/>
                <a:cs typeface="Times New Roman" pitchFamily="18" charset="0"/>
              </a:rPr>
              <a:t>or</a:t>
            </a:r>
          </a:p>
          <a:p>
            <a:pPr lvl="0" indent="171450" algn="just" eaLnBrk="0" fontAlgn="base" hangingPunct="0">
              <a:lnSpc>
                <a:spcPct val="150000"/>
              </a:lnSpc>
              <a:spcBef>
                <a:spcPct val="0"/>
              </a:spcBef>
              <a:spcAft>
                <a:spcPct val="0"/>
              </a:spcAft>
              <a:tabLst>
                <a:tab pos="342900" algn="l"/>
              </a:tabLst>
            </a:pPr>
            <a:r>
              <a:rPr lang="en-US" sz="2000" dirty="0" smtClean="0">
                <a:latin typeface="Cambria" pitchFamily="18" charset="0"/>
                <a:ea typeface="Cambria" pitchFamily="18" charset="0"/>
                <a:cs typeface="Times New Roman" pitchFamily="18" charset="0"/>
              </a:rPr>
              <a:t>	5. The superintendent of examination at the examination centre will    	seal OMR sheets, attendance charts etc. after the examination is over  	and will deposit  these on the same day  to BEEOs  of respective block.</a:t>
            </a:r>
          </a:p>
          <a:p>
            <a:pPr lvl="0" indent="171450" algn="just" eaLnBrk="0" fontAlgn="base" hangingPunct="0">
              <a:lnSpc>
                <a:spcPct val="150000"/>
              </a:lnSpc>
              <a:spcBef>
                <a:spcPct val="0"/>
              </a:spcBef>
              <a:spcAft>
                <a:spcPct val="0"/>
              </a:spcAft>
              <a:tabLst>
                <a:tab pos="342900" algn="l"/>
              </a:tabLst>
            </a:pPr>
            <a:r>
              <a:rPr lang="en-US" sz="2000" dirty="0" smtClean="0">
                <a:latin typeface="Cambria" pitchFamily="18" charset="0"/>
                <a:ea typeface="Cambria" pitchFamily="18" charset="0"/>
                <a:cs typeface="Times New Roman" pitchFamily="18" charset="0"/>
              </a:rPr>
              <a:t>       </a:t>
            </a:r>
          </a:p>
          <a:p>
            <a:pPr lvl="0" indent="171450" algn="just" eaLnBrk="0" fontAlgn="base" hangingPunct="0">
              <a:lnSpc>
                <a:spcPct val="150000"/>
              </a:lnSpc>
              <a:spcBef>
                <a:spcPct val="0"/>
              </a:spcBef>
              <a:spcAft>
                <a:spcPct val="0"/>
              </a:spcAft>
              <a:tabLst>
                <a:tab pos="342900" algn="l"/>
              </a:tabLst>
            </a:pPr>
            <a:r>
              <a:rPr lang="en-US" sz="2000" dirty="0" smtClean="0">
                <a:latin typeface="Cambria" pitchFamily="18" charset="0"/>
                <a:ea typeface="Cambria" pitchFamily="18" charset="0"/>
                <a:cs typeface="Times New Roman" pitchFamily="18" charset="0"/>
              </a:rPr>
              <a:t>	6.The BEEOs will submit the entire sealed packets to DLOs of 	respective district on same day or next day  and  on receiving all the 	packets from examination centers of the districts  the DLOs will 	immediately inform   Principal, SCERT, Solan(H.P.) on telephone  .</a:t>
            </a:r>
          </a:p>
          <a:p>
            <a:pPr lvl="0" indent="171450" algn="just" eaLnBrk="0" fontAlgn="base" hangingPunct="0">
              <a:lnSpc>
                <a:spcPct val="150000"/>
              </a:lnSpc>
              <a:spcBef>
                <a:spcPct val="0"/>
              </a:spcBef>
              <a:spcAft>
                <a:spcPct val="0"/>
              </a:spcAft>
              <a:tabLst>
                <a:tab pos="342900" algn="l"/>
              </a:tabLst>
            </a:pPr>
            <a:endParaRPr lang="en-US" sz="2000" dirty="0" smtClean="0">
              <a:latin typeface="Cambria" pitchFamily="18" charset="0"/>
              <a:ea typeface="Cambria" pitchFamily="18" charset="0"/>
              <a:cs typeface="Times New Roman" pitchFamily="18" charset="0"/>
            </a:endParaRPr>
          </a:p>
          <a:p>
            <a:pPr lvl="0" indent="171450" algn="just" eaLnBrk="0" fontAlgn="base" hangingPunct="0">
              <a:lnSpc>
                <a:spcPct val="150000"/>
              </a:lnSpc>
              <a:spcBef>
                <a:spcPct val="0"/>
              </a:spcBef>
              <a:spcAft>
                <a:spcPct val="0"/>
              </a:spcAft>
              <a:tabLst>
                <a:tab pos="342900" algn="l"/>
              </a:tabLst>
            </a:pPr>
            <a:r>
              <a:rPr lang="en-US" sz="2000" dirty="0" smtClean="0">
                <a:latin typeface="Cambria" pitchFamily="18" charset="0"/>
                <a:ea typeface="Cambria" pitchFamily="18" charset="0"/>
                <a:cs typeface="Times New Roman" pitchFamily="18" charset="0"/>
              </a:rPr>
              <a:t>	7. The  deputed  officials from  SCERT will  collect this material  from 	Deputy Director Elementary Offices of each district.</a:t>
            </a:r>
          </a:p>
          <a:p>
            <a:pPr lvl="0" indent="171450" eaLnBrk="0" fontAlgn="base" hangingPunct="0">
              <a:spcBef>
                <a:spcPct val="0"/>
              </a:spcBef>
              <a:spcAft>
                <a:spcPct val="0"/>
              </a:spcAft>
              <a:buFont typeface="Wingdings" pitchFamily="2" charset="2"/>
              <a:buChar char="Ø"/>
              <a:tabLst>
                <a:tab pos="342900" algn="l"/>
              </a:tabLst>
            </a:pPr>
            <a:endParaRPr lang="en-US" sz="1050" dirty="0" smtClean="0">
              <a:latin typeface="Arial" pitchFamily="34" charset="0"/>
              <a:cs typeface="Arial" pitchFamily="34" charset="0"/>
            </a:endParaRPr>
          </a:p>
          <a:p>
            <a:pPr lvl="0" indent="171450" eaLnBrk="0" fontAlgn="base" hangingPunct="0">
              <a:spcBef>
                <a:spcPct val="0"/>
              </a:spcBef>
              <a:spcAft>
                <a:spcPct val="0"/>
              </a:spcAft>
              <a:tabLst>
                <a:tab pos="342900" algn="l"/>
              </a:tabLst>
            </a:pPr>
            <a:endParaRPr lang="en-US" sz="1100" dirty="0" smtClean="0">
              <a:latin typeface="Arial" pitchFamily="34" charset="0"/>
              <a:cs typeface="Arial" pitchFamily="34" charset="0"/>
            </a:endParaRPr>
          </a:p>
          <a:p>
            <a:pPr lvl="0" indent="171450" eaLnBrk="0" fontAlgn="base" hangingPunct="0">
              <a:spcBef>
                <a:spcPct val="0"/>
              </a:spcBef>
              <a:spcAft>
                <a:spcPct val="0"/>
              </a:spcAft>
              <a:tabLst>
                <a:tab pos="342900" algn="l"/>
              </a:tabLst>
            </a:pPr>
            <a:r>
              <a:rPr lang="en-US" sz="2400" dirty="0" smtClean="0">
                <a:latin typeface="Cambria" pitchFamily="18" charset="0"/>
                <a:ea typeface="Cambria" pitchFamily="18" charset="0"/>
                <a:cs typeface="Times New Roman" pitchFamily="18" charset="0"/>
              </a:rPr>
              <a:t>								</a:t>
            </a:r>
            <a:r>
              <a:rPr lang="en-US" sz="1200" dirty="0" smtClean="0">
                <a:latin typeface="Cambria" pitchFamily="18" charset="0"/>
                <a:ea typeface="Cambria" pitchFamily="18" charset="0"/>
                <a:cs typeface="Times New Roman" pitchFamily="18" charset="0"/>
              </a:rPr>
              <a:t>	   																			</a:t>
            </a:r>
            <a:endParaRPr lang="en-US"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077200" cy="5877044"/>
          </a:xfrm>
          <a:prstGeom prst="rect">
            <a:avLst/>
          </a:prstGeom>
        </p:spPr>
        <p:txBody>
          <a:bodyPr wrap="square">
            <a:spAutoFit/>
          </a:bodyPr>
          <a:lstStyle/>
          <a:p>
            <a:pPr lvl="0" indent="171450" eaLnBrk="0" fontAlgn="base" hangingPunct="0">
              <a:spcBef>
                <a:spcPct val="0"/>
              </a:spcBef>
              <a:spcAft>
                <a:spcPct val="0"/>
              </a:spcAft>
              <a:tabLst>
                <a:tab pos="342900" algn="l"/>
              </a:tabLst>
            </a:pPr>
            <a:r>
              <a:rPr lang="en-US" sz="2400" b="1" dirty="0" smtClean="0">
                <a:latin typeface="Cambria" pitchFamily="18" charset="0"/>
                <a:ea typeface="Cambria" pitchFamily="18" charset="0"/>
                <a:cs typeface="Times New Roman" pitchFamily="18" charset="0"/>
              </a:rPr>
              <a:t> </a:t>
            </a:r>
            <a:endParaRPr lang="en-US" sz="1050" dirty="0" smtClean="0">
              <a:latin typeface="Arial" pitchFamily="34" charset="0"/>
              <a:cs typeface="Arial" pitchFamily="34" charset="0"/>
            </a:endParaRPr>
          </a:p>
          <a:p>
            <a:pPr lvl="0" indent="171450" eaLnBrk="0" fontAlgn="base" hangingPunct="0">
              <a:lnSpc>
                <a:spcPct val="150000"/>
              </a:lnSpc>
              <a:spcBef>
                <a:spcPct val="0"/>
              </a:spcBef>
              <a:spcAft>
                <a:spcPct val="0"/>
              </a:spcAft>
              <a:tabLst>
                <a:tab pos="342900" algn="l"/>
              </a:tabLst>
            </a:pPr>
            <a:r>
              <a:rPr lang="en-US" sz="2800" b="1" dirty="0" smtClean="0">
                <a:latin typeface="Cambria" pitchFamily="18" charset="0"/>
                <a:ea typeface="Cambria" pitchFamily="18" charset="0"/>
                <a:cs typeface="Times New Roman" pitchFamily="18" charset="0"/>
              </a:rPr>
              <a:t>SCERT will prepare the result and merit list within a month after the examination is over, following the  quota of scholarships per district based on their enrollment in 5th class of the Govt. Schools in H.P. and Merit List will be submitted to Director Elementary Education for the disbursement of scholarship.</a:t>
            </a:r>
            <a:endParaRPr lang="en-US" sz="1400" b="1" dirty="0" smtClean="0">
              <a:latin typeface="Arial" pitchFamily="34" charset="0"/>
              <a:cs typeface="Arial" pitchFamily="34" charset="0"/>
            </a:endParaRPr>
          </a:p>
          <a:p>
            <a:pPr lvl="0" indent="171450" eaLnBrk="0" fontAlgn="base" hangingPunct="0">
              <a:lnSpc>
                <a:spcPct val="150000"/>
              </a:lnSpc>
              <a:spcBef>
                <a:spcPct val="0"/>
              </a:spcBef>
              <a:spcAft>
                <a:spcPct val="0"/>
              </a:spcAft>
              <a:tabLst>
                <a:tab pos="342900" algn="l"/>
              </a:tabLst>
            </a:pPr>
            <a:r>
              <a:rPr lang="en-US" sz="3200" b="1" dirty="0" smtClean="0">
                <a:latin typeface="Cambria" pitchFamily="18" charset="0"/>
                <a:ea typeface="Cambria" pitchFamily="18" charset="0"/>
                <a:cs typeface="Times New Roman" pitchFamily="18" charset="0"/>
              </a:rPr>
              <a:t>   							</a:t>
            </a:r>
            <a:r>
              <a:rPr lang="en-US" sz="2000" dirty="0" smtClean="0">
                <a:latin typeface="Cambria" pitchFamily="18" charset="0"/>
                <a:ea typeface="Cambria" pitchFamily="18" charset="0"/>
                <a:cs typeface="Times New Roman" pitchFamily="18" charset="0"/>
              </a:rPr>
              <a:t>	</a:t>
            </a:r>
            <a:endParaRPr lang="en-US" dirty="0"/>
          </a:p>
        </p:txBody>
      </p:sp>
      <p:sp>
        <p:nvSpPr>
          <p:cNvPr id="3" name="Right Arrow 2"/>
          <p:cNvSpPr/>
          <p:nvPr/>
        </p:nvSpPr>
        <p:spPr>
          <a:xfrm>
            <a:off x="1143000" y="381000"/>
            <a:ext cx="6248400" cy="1246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ambria" pitchFamily="18" charset="0"/>
                <a:ea typeface="Cambria" pitchFamily="18" charset="0"/>
                <a:cs typeface="Times New Roman" pitchFamily="18" charset="0"/>
              </a:rPr>
              <a:t>Result and Merit List</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3" y="1828802"/>
          <a:ext cx="7543797" cy="4038173"/>
        </p:xfrm>
        <a:graphic>
          <a:graphicData uri="http://schemas.openxmlformats.org/drawingml/2006/table">
            <a:tbl>
              <a:tblPr/>
              <a:tblGrid>
                <a:gridCol w="969483"/>
                <a:gridCol w="1007920"/>
                <a:gridCol w="711865"/>
                <a:gridCol w="850595"/>
                <a:gridCol w="684663"/>
                <a:gridCol w="829818"/>
                <a:gridCol w="678942"/>
                <a:gridCol w="905256"/>
                <a:gridCol w="905255"/>
              </a:tblGrid>
              <a:tr h="194247">
                <a:tc rowSpan="2">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District</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28600" marR="0" indent="-228600" algn="ctr">
                        <a:lnSpc>
                          <a:spcPct val="115000"/>
                        </a:lnSpc>
                        <a:spcBef>
                          <a:spcPts val="0"/>
                        </a:spcBef>
                        <a:spcAft>
                          <a:spcPts val="0"/>
                        </a:spcAft>
                        <a:tabLst>
                          <a:tab pos="114300" algn="l"/>
                          <a:tab pos="171450" algn="l"/>
                          <a:tab pos="5943600" algn="l"/>
                        </a:tabLst>
                      </a:pPr>
                      <a:r>
                        <a:rPr lang="en-US" sz="1100" b="1">
                          <a:solidFill>
                            <a:srgbClr val="000000"/>
                          </a:solidFill>
                          <a:latin typeface="Calibri"/>
                          <a:ea typeface="Times New Roman"/>
                          <a:cs typeface="Times New Roman"/>
                        </a:rPr>
                        <a:t>Year 2017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28600" marR="0"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Year 2018</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28600" marR="0" indent="-228600" algn="ctr">
                        <a:lnSpc>
                          <a:spcPct val="115000"/>
                        </a:lnSpc>
                        <a:spcBef>
                          <a:spcPts val="0"/>
                        </a:spcBef>
                        <a:spcAft>
                          <a:spcPts val="0"/>
                        </a:spcAft>
                        <a:tabLst>
                          <a:tab pos="114300" algn="l"/>
                          <a:tab pos="171450" algn="l"/>
                          <a:tab pos="5943600" algn="l"/>
                        </a:tabLst>
                      </a:pPr>
                      <a:r>
                        <a:rPr lang="en-US" sz="1100" b="1">
                          <a:solidFill>
                            <a:srgbClr val="000000"/>
                          </a:solidFill>
                          <a:latin typeface="Calibri"/>
                          <a:ea typeface="Times New Roman"/>
                          <a:cs typeface="Times New Roman"/>
                        </a:rPr>
                        <a:t>Year 2019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3810" marR="0" indent="228600" algn="ctr">
                        <a:lnSpc>
                          <a:spcPct val="115000"/>
                        </a:lnSpc>
                        <a:spcBef>
                          <a:spcPts val="0"/>
                        </a:spcBef>
                        <a:spcAft>
                          <a:spcPts val="0"/>
                        </a:spcAft>
                        <a:tabLst>
                          <a:tab pos="60960" algn="l"/>
                          <a:tab pos="114300" algn="l"/>
                          <a:tab pos="5943600" algn="l"/>
                        </a:tabLst>
                      </a:pPr>
                      <a:r>
                        <a:rPr lang="en-US" sz="1100" b="1" dirty="0">
                          <a:solidFill>
                            <a:srgbClr val="000000"/>
                          </a:solidFill>
                          <a:latin typeface="Calibri"/>
                          <a:ea typeface="Times New Roman"/>
                          <a:cs typeface="Times New Roman"/>
                        </a:rPr>
                        <a:t>Average percentage of Three years</a:t>
                      </a:r>
                      <a:endParaRPr lang="en-US"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228600" algn="ctr">
                        <a:lnSpc>
                          <a:spcPct val="115000"/>
                        </a:lnSpc>
                        <a:spcBef>
                          <a:spcPts val="0"/>
                        </a:spcBef>
                        <a:spcAft>
                          <a:spcPts val="0"/>
                        </a:spcAft>
                        <a:tabLst>
                          <a:tab pos="113665" algn="l"/>
                          <a:tab pos="5943600" algn="l"/>
                        </a:tabLst>
                      </a:pPr>
                      <a:r>
                        <a:rPr lang="en-US" sz="1100" b="1" dirty="0">
                          <a:solidFill>
                            <a:srgbClr val="000000"/>
                          </a:solidFill>
                          <a:latin typeface="Calibri"/>
                          <a:ea typeface="Times New Roman"/>
                          <a:cs typeface="Times New Roman"/>
                        </a:rPr>
                        <a:t>Number of Scholarships</a:t>
                      </a:r>
                      <a:endParaRPr lang="en-US"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97687">
                <a:tc vMerge="1">
                  <a:txBody>
                    <a:bodyPr/>
                    <a:lstStyle/>
                    <a:p>
                      <a:endParaRPr lang="en-US"/>
                    </a:p>
                  </a:txBody>
                  <a:tcPr/>
                </a:tc>
                <a:tc>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Enrollment</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Percentage</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Enrollment</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Percentage</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Enrollment</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71755" indent="-228600" algn="ctr">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Percentage</a:t>
                      </a:r>
                      <a:endParaRPr lang="en-US" sz="1200" dirty="0">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err="1">
                          <a:solidFill>
                            <a:srgbClr val="000000"/>
                          </a:solidFill>
                          <a:latin typeface="Calibri"/>
                          <a:ea typeface="Times New Roman"/>
                          <a:cs typeface="Times New Roman"/>
                        </a:rPr>
                        <a:t>Bilaspur</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3234</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5.12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3427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5.38</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3368</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5.37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5.29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5</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err="1">
                          <a:solidFill>
                            <a:srgbClr val="000000"/>
                          </a:solidFill>
                          <a:latin typeface="Calibri"/>
                          <a:ea typeface="Times New Roman"/>
                          <a:cs typeface="Times New Roman"/>
                        </a:rPr>
                        <a:t>Chamba</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7909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12.51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7697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12.09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7999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12.76</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12.46</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12</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Hamirpur</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3161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5.00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3234</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5.08</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3091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4.93</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5.00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5</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Kangra</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8884</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14.06</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9143</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14.37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8840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14.10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14.18</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14</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Kinnaur</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616</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0.97</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634</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611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0.97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0.98</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Kullu</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4860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7.69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5024</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7.89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4769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7.61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7.73</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8</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Lahaul &amp; Spiti</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282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0.45</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261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0.41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233</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0.37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0.41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Mandi</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9272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14.67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9071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14.25</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8857</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14.13</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14.35</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14</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Shimla</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6645</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10.51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6719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10.56</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6638</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10.59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10.55</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4247">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Sirmour</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6330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10.02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7161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11.25</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7174</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11.45</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10.90</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938">
                <a:tc>
                  <a:txBody>
                    <a:bodyPr/>
                    <a:lstStyle/>
                    <a:p>
                      <a:pPr marL="228600" marR="0" indent="-228600" algn="l">
                        <a:lnSpc>
                          <a:spcPct val="115000"/>
                        </a:lnSpc>
                        <a:spcBef>
                          <a:spcPts val="0"/>
                        </a:spcBef>
                        <a:spcAft>
                          <a:spcPts val="0"/>
                        </a:spcAft>
                        <a:tabLst>
                          <a:tab pos="171450" algn="l"/>
                          <a:tab pos="5943600" algn="l"/>
                        </a:tabLst>
                      </a:pPr>
                      <a:r>
                        <a:rPr lang="en-US" sz="1100">
                          <a:solidFill>
                            <a:srgbClr val="000000"/>
                          </a:solidFill>
                          <a:latin typeface="Calibri"/>
                          <a:ea typeface="Times New Roman"/>
                          <a:cs typeface="Times New Roman"/>
                        </a:rPr>
                        <a:t>Solan</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7212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11.41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6602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10.37</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6492</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10.36</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10.71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11</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3100">
                <a:tc>
                  <a:txBody>
                    <a:bodyPr/>
                    <a:lstStyle/>
                    <a:p>
                      <a:pPr marL="228600" marR="0" indent="-228600" algn="l">
                        <a:lnSpc>
                          <a:spcPct val="115000"/>
                        </a:lnSpc>
                        <a:spcBef>
                          <a:spcPts val="0"/>
                        </a:spcBef>
                        <a:spcAft>
                          <a:spcPts val="0"/>
                        </a:spcAft>
                        <a:tabLst>
                          <a:tab pos="114300" algn="l"/>
                          <a:tab pos="171450" algn="l"/>
                          <a:tab pos="5943600" algn="l"/>
                        </a:tabLst>
                      </a:pPr>
                      <a:r>
                        <a:rPr lang="en-US" sz="1100" b="1">
                          <a:solidFill>
                            <a:srgbClr val="000000"/>
                          </a:solidFill>
                          <a:latin typeface="Calibri"/>
                          <a:ea typeface="Times New Roman"/>
                          <a:cs typeface="Times New Roman"/>
                        </a:rPr>
                        <a:t>Una</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4796</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7.59</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4671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7.34</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4601</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a:solidFill>
                            <a:srgbClr val="000000"/>
                          </a:solidFill>
                          <a:latin typeface="Calibri"/>
                          <a:ea typeface="Times New Roman"/>
                          <a:cs typeface="Times New Roman"/>
                        </a:rPr>
                        <a:t>7.34</a:t>
                      </a:r>
                      <a:endParaRPr lang="en-U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dirty="0">
                          <a:solidFill>
                            <a:srgbClr val="000000"/>
                          </a:solidFill>
                          <a:latin typeface="Calibri"/>
                          <a:ea typeface="Times New Roman"/>
                          <a:cs typeface="Times New Roman"/>
                        </a:rPr>
                        <a:t>7.42</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a:lnSpc>
                          <a:spcPct val="115000"/>
                        </a:lnSpc>
                        <a:spcBef>
                          <a:spcPts val="0"/>
                        </a:spcBef>
                        <a:spcAft>
                          <a:spcPts val="0"/>
                        </a:spcAft>
                        <a:tabLst>
                          <a:tab pos="114300" algn="l"/>
                          <a:tab pos="171450" algn="l"/>
                          <a:tab pos="5943600" algn="l"/>
                        </a:tabLst>
                      </a:pPr>
                      <a:r>
                        <a:rPr lang="en-US" sz="1100" b="1" dirty="0">
                          <a:solidFill>
                            <a:srgbClr val="000000"/>
                          </a:solidFill>
                          <a:latin typeface="Calibri"/>
                          <a:ea typeface="Times New Roman"/>
                          <a:cs typeface="Times New Roman"/>
                        </a:rPr>
                        <a:t>7</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06731">
                <a:tc>
                  <a:txBody>
                    <a:bodyPr/>
                    <a:lstStyle/>
                    <a:p>
                      <a:pPr marL="0" marR="0" indent="228600" algn="l">
                        <a:lnSpc>
                          <a:spcPct val="150000"/>
                        </a:lnSpc>
                        <a:spcBef>
                          <a:spcPts val="0"/>
                        </a:spcBef>
                        <a:spcAft>
                          <a:spcPts val="0"/>
                        </a:spcAft>
                      </a:pPr>
                      <a:r>
                        <a:rPr lang="en-US" sz="1400" b="1" dirty="0">
                          <a:solidFill>
                            <a:srgbClr val="000000"/>
                          </a:solidFill>
                          <a:latin typeface="Calibri"/>
                          <a:ea typeface="Times New Roman"/>
                          <a:cs typeface="Times New Roman"/>
                        </a:rPr>
                        <a:t>Total </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200" b="1" dirty="0">
                          <a:solidFill>
                            <a:srgbClr val="000000"/>
                          </a:solidFill>
                          <a:latin typeface="Calibri"/>
                          <a:ea typeface="Times New Roman"/>
                          <a:cs typeface="Times New Roman"/>
                        </a:rPr>
                        <a:t>63201</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200" b="1" dirty="0">
                          <a:solidFill>
                            <a:srgbClr val="000000"/>
                          </a:solidFill>
                          <a:latin typeface="Calibri"/>
                          <a:ea typeface="Times New Roman"/>
                          <a:cs typeface="Times New Roman"/>
                        </a:rPr>
                        <a:t>100</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200" b="1" dirty="0">
                          <a:solidFill>
                            <a:srgbClr val="000000"/>
                          </a:solidFill>
                          <a:latin typeface="Calibri"/>
                          <a:ea typeface="Times New Roman"/>
                          <a:cs typeface="Times New Roman"/>
                        </a:rPr>
                        <a:t>63644</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200" b="1" dirty="0">
                          <a:solidFill>
                            <a:srgbClr val="000000"/>
                          </a:solidFill>
                          <a:latin typeface="Calibri"/>
                          <a:ea typeface="Times New Roman"/>
                          <a:cs typeface="Times New Roman"/>
                        </a:rPr>
                        <a:t>100</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200" b="1" dirty="0">
                          <a:solidFill>
                            <a:srgbClr val="000000"/>
                          </a:solidFill>
                          <a:latin typeface="Calibri"/>
                          <a:ea typeface="Times New Roman"/>
                          <a:cs typeface="Times New Roman"/>
                        </a:rPr>
                        <a:t>62673</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lnSpc>
                          <a:spcPct val="150000"/>
                        </a:lnSpc>
                        <a:spcBef>
                          <a:spcPts val="0"/>
                        </a:spcBef>
                        <a:spcAft>
                          <a:spcPts val="0"/>
                        </a:spcAft>
                      </a:pPr>
                      <a:r>
                        <a:rPr lang="en-US" sz="1200" b="1" dirty="0">
                          <a:solidFill>
                            <a:srgbClr val="000000"/>
                          </a:solidFill>
                          <a:latin typeface="Calibri"/>
                          <a:ea typeface="Times New Roman"/>
                          <a:cs typeface="Times New Roman"/>
                        </a:rPr>
                        <a:t>100</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200" b="1" dirty="0">
                          <a:solidFill>
                            <a:srgbClr val="000000"/>
                          </a:solidFill>
                          <a:latin typeface="Calibri"/>
                          <a:ea typeface="Times New Roman"/>
                          <a:cs typeface="Times New Roman"/>
                        </a:rPr>
                        <a:t>100</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l">
                        <a:lnSpc>
                          <a:spcPct val="150000"/>
                        </a:lnSpc>
                        <a:spcBef>
                          <a:spcPts val="0"/>
                        </a:spcBef>
                        <a:spcAft>
                          <a:spcPts val="0"/>
                        </a:spcAft>
                      </a:pPr>
                      <a:r>
                        <a:rPr lang="en-US" sz="1600" b="1" dirty="0">
                          <a:solidFill>
                            <a:srgbClr val="000000"/>
                          </a:solidFill>
                          <a:latin typeface="Calibri"/>
                          <a:ea typeface="Times New Roman"/>
                          <a:cs typeface="Times New Roman"/>
                        </a:rPr>
                        <a:t>100</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762000" y="381000"/>
            <a:ext cx="7772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tabLst>
                <a:tab pos="114300" algn="l"/>
                <a:tab pos="171450" algn="l"/>
                <a:tab pos="5943600" algn="l"/>
              </a:tabLst>
            </a:pPr>
            <a:r>
              <a:rPr lang="en-US" sz="2000" b="1" dirty="0" smtClean="0">
                <a:solidFill>
                  <a:schemeClr val="bg1"/>
                </a:solidFill>
                <a:latin typeface="Cambria" pitchFamily="18" charset="0"/>
                <a:ea typeface="Cambria" pitchFamily="18" charset="0"/>
                <a:cs typeface="Times New Roman" pitchFamily="18" charset="0"/>
              </a:rPr>
              <a:t>PROPOSED NUMBER OF SCHOLARSHIPS PER DISTRICT: </a:t>
            </a:r>
            <a:endParaRPr lang="en-US" sz="900" dirty="0" smtClean="0">
              <a:solidFill>
                <a:schemeClr val="bg1"/>
              </a:solidFill>
              <a:latin typeface="Arial" pitchFamily="34" charset="0"/>
              <a:cs typeface="Arial" pitchFamily="34" charset="0"/>
            </a:endParaRPr>
          </a:p>
          <a:p>
            <a:pPr lvl="0" eaLnBrk="0" fontAlgn="base" hangingPunct="0">
              <a:spcBef>
                <a:spcPct val="0"/>
              </a:spcBef>
              <a:spcAft>
                <a:spcPct val="0"/>
              </a:spcAft>
              <a:tabLst>
                <a:tab pos="114300" algn="l"/>
                <a:tab pos="171450" algn="l"/>
                <a:tab pos="5943600" algn="l"/>
              </a:tabLst>
            </a:pPr>
            <a:r>
              <a:rPr lang="en-US" sz="1600" b="1" dirty="0" smtClean="0">
                <a:solidFill>
                  <a:schemeClr val="bg1"/>
                </a:solidFill>
                <a:latin typeface="Cambria" pitchFamily="18" charset="0"/>
                <a:ea typeface="Cambria" pitchFamily="18" charset="0"/>
                <a:cs typeface="Times New Roman" pitchFamily="18" charset="0"/>
              </a:rPr>
              <a:t>    </a:t>
            </a:r>
            <a:r>
              <a:rPr lang="en-US" sz="1600" dirty="0" smtClean="0">
                <a:solidFill>
                  <a:schemeClr val="bg1"/>
                </a:solidFill>
                <a:latin typeface="Cambria" pitchFamily="18" charset="0"/>
                <a:ea typeface="Cambria" pitchFamily="18" charset="0"/>
                <a:cs typeface="Times New Roman" pitchFamily="18" charset="0"/>
              </a:rPr>
              <a:t>(BASED ON DISTRICT WISE ENROLLMENT OF CLASS FIVE FOR LAST THREE YEARS</a:t>
            </a:r>
            <a:r>
              <a:rPr lang="en-US" dirty="0" smtClean="0">
                <a:solidFill>
                  <a:schemeClr val="bg1"/>
                </a:solidFill>
                <a:latin typeface="Cambria" pitchFamily="18" charset="0"/>
                <a:ea typeface="Cambria" pitchFamily="18" charset="0"/>
                <a:cs typeface="Times New Roman" pitchFamily="18" charset="0"/>
              </a:rPr>
              <a:t>)</a:t>
            </a:r>
            <a:endParaRPr lang="en-US"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1143000"/>
          </a:xfrm>
        </p:spPr>
        <p:txBody>
          <a:bodyPr>
            <a:normAutofit fontScale="90000"/>
          </a:bodyPr>
          <a:lstStyle/>
          <a:p>
            <a:pPr lvl="0"/>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graphicFrame>
        <p:nvGraphicFramePr>
          <p:cNvPr id="6" name="Content Placeholder 5"/>
          <p:cNvGraphicFramePr>
            <a:graphicFrameLocks noGrp="1"/>
          </p:cNvGraphicFramePr>
          <p:nvPr>
            <p:ph idx="1"/>
          </p:nvPr>
        </p:nvGraphicFramePr>
        <p:xfrm>
          <a:off x="762000" y="1828800"/>
          <a:ext cx="8001000" cy="4102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3"/>
          <p:cNvSpPr/>
          <p:nvPr/>
        </p:nvSpPr>
        <p:spPr>
          <a:xfrm>
            <a:off x="838200" y="304800"/>
            <a:ext cx="8153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t>Conditions for continuity of scholarship </a:t>
            </a:r>
            <a:r>
              <a:rPr lang="en-US" sz="3600" dirty="0" smtClean="0"/>
              <a:t/>
            </a:r>
            <a:br>
              <a:rPr lang="en-US" sz="3600" dirty="0" smtClean="0"/>
            </a:b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133600" y="1066800"/>
          <a:ext cx="4953000" cy="5156200"/>
        </p:xfrm>
        <a:graphic>
          <a:graphicData uri="http://schemas.openxmlformats.org/presentationml/2006/ole">
            <p:oleObj spid="_x0000_s1026" name="PDF" r:id="rId3" imgW="0" imgH="0" progId="FoxitReader.Document">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ChangeAspect="1"/>
          </p:cNvGraphicFramePr>
          <p:nvPr/>
        </p:nvGraphicFramePr>
        <p:xfrm>
          <a:off x="1828800" y="228600"/>
          <a:ext cx="5638800" cy="6477000"/>
        </p:xfrm>
        <a:graphic>
          <a:graphicData uri="http://schemas.openxmlformats.org/presentationml/2006/ole">
            <p:oleObj spid="_x0000_s43010" name="Document" r:id="rId3" imgW="6472194" imgH="9202187" progId="Word.Document.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657600"/>
            <a:ext cx="7772400" cy="1938992"/>
          </a:xfrm>
          <a:prstGeom prst="rect">
            <a:avLst/>
          </a:prstGeom>
        </p:spPr>
        <p:style>
          <a:lnRef idx="1">
            <a:schemeClr val="accent1"/>
          </a:lnRef>
          <a:fillRef idx="3">
            <a:schemeClr val="accent1"/>
          </a:fillRef>
          <a:effectRef idx="2">
            <a:schemeClr val="accent1"/>
          </a:effectRef>
          <a:fontRef idx="minor">
            <a:schemeClr val="lt1"/>
          </a:fontRef>
        </p:style>
        <p:txBody>
          <a:bodyPr wrap="square" anchor="ctr">
            <a:spAutoFit/>
          </a:bodyPr>
          <a:lstStyle/>
          <a:p>
            <a:pPr algn="ctr"/>
            <a:r>
              <a:rPr lang="en-US" sz="4000" b="1" dirty="0" smtClean="0">
                <a:solidFill>
                  <a:schemeClr val="bg1"/>
                </a:solidFill>
              </a:rPr>
              <a:t>Selection of Top 100 Students for scholarship  </a:t>
            </a:r>
            <a:r>
              <a:rPr lang="en-US" sz="4000" b="1" spc="300" dirty="0" smtClean="0">
                <a:solidFill>
                  <a:schemeClr val="bg1"/>
                </a:solidFill>
              </a:rPr>
              <a:t>after</a:t>
            </a:r>
            <a:r>
              <a:rPr lang="en-US" sz="4000" b="1" dirty="0" smtClean="0">
                <a:solidFill>
                  <a:schemeClr val="bg1"/>
                </a:solidFill>
              </a:rPr>
              <a:t> passing </a:t>
            </a:r>
          </a:p>
          <a:p>
            <a:pPr algn="ctr"/>
            <a:r>
              <a:rPr lang="en-US" sz="4000" b="1" dirty="0" smtClean="0">
                <a:solidFill>
                  <a:schemeClr val="bg1"/>
                </a:solidFill>
              </a:rPr>
              <a:t>5</a:t>
            </a:r>
            <a:r>
              <a:rPr lang="en-US" sz="4000" b="1" baseline="30000" dirty="0" smtClean="0">
                <a:solidFill>
                  <a:schemeClr val="bg1"/>
                </a:solidFill>
              </a:rPr>
              <a:t>th</a:t>
            </a:r>
            <a:r>
              <a:rPr lang="en-US" sz="4000" b="1" dirty="0" smtClean="0">
                <a:solidFill>
                  <a:schemeClr val="bg1"/>
                </a:solidFill>
              </a:rPr>
              <a:t> class</a:t>
            </a:r>
            <a:endParaRPr lang="en-US" sz="4000" dirty="0">
              <a:solidFill>
                <a:schemeClr val="bg1"/>
              </a:solidFill>
            </a:endParaRPr>
          </a:p>
        </p:txBody>
      </p:sp>
      <p:sp>
        <p:nvSpPr>
          <p:cNvPr id="3" name="Rectangle 2"/>
          <p:cNvSpPr/>
          <p:nvPr/>
        </p:nvSpPr>
        <p:spPr>
          <a:xfrm>
            <a:off x="914400" y="609600"/>
            <a:ext cx="76962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spc="300" dirty="0" smtClean="0">
                <a:solidFill>
                  <a:srgbClr val="FFFF00"/>
                </a:solidFill>
                <a:effectLst>
                  <a:outerShdw blurRad="38100" dist="38100" dir="2700000" algn="tl">
                    <a:srgbClr val="000000">
                      <a:alpha val="43137"/>
                    </a:srgbClr>
                  </a:outerShdw>
                </a:effectLst>
              </a:rPr>
              <a:t>What</a:t>
            </a:r>
            <a:r>
              <a:rPr lang="en-US" sz="4800" dirty="0" smtClean="0">
                <a:solidFill>
                  <a:srgbClr val="FFFF00"/>
                </a:solidFill>
                <a:effectLst>
                  <a:outerShdw blurRad="38100" dist="38100" dir="2700000" algn="tl">
                    <a:srgbClr val="000000">
                      <a:alpha val="43137"/>
                    </a:srgbClr>
                  </a:outerShdw>
                </a:effectLst>
              </a:rPr>
              <a:t> is the scheme For?</a:t>
            </a:r>
            <a:endParaRPr lang="en-US" sz="4800" dirty="0">
              <a:solidFill>
                <a:srgbClr val="FFFF00"/>
              </a:solidFill>
              <a:effectLst>
                <a:outerShdw blurRad="38100" dist="38100" dir="2700000" algn="tl">
                  <a:srgbClr val="000000">
                    <a:alpha val="43137"/>
                  </a:srgbClr>
                </a:outerShdw>
              </a:effectLst>
            </a:endParaRPr>
          </a:p>
        </p:txBody>
      </p:sp>
      <p:sp>
        <p:nvSpPr>
          <p:cNvPr id="4" name="Down Arrow 3"/>
          <p:cNvSpPr/>
          <p:nvPr/>
        </p:nvSpPr>
        <p:spPr>
          <a:xfrm>
            <a:off x="4114800" y="2819400"/>
            <a:ext cx="838200" cy="838200"/>
          </a:xfrm>
          <a:prstGeom prst="downArrow">
            <a:avLst>
              <a:gd name="adj1" fmla="val 50000"/>
              <a:gd name="adj2" fmla="val 551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smtClean="0">
                <a:solidFill>
                  <a:schemeClr val="bg1"/>
                </a:solidFill>
              </a:rPr>
              <a:t>About the Scheme</a:t>
            </a:r>
            <a:endParaRPr lang="en-US" dirty="0">
              <a:solidFill>
                <a:schemeClr val="bg1"/>
              </a:solidFill>
            </a:endParaRPr>
          </a:p>
        </p:txBody>
      </p:sp>
      <p:sp>
        <p:nvSpPr>
          <p:cNvPr id="3" name="Content Placeholder 2"/>
          <p:cNvSpPr>
            <a:spLocks noGrp="1"/>
          </p:cNvSpPr>
          <p:nvPr>
            <p:ph idx="1"/>
          </p:nvPr>
        </p:nvSpPr>
        <p:spPr>
          <a:xfrm>
            <a:off x="301752" y="1371600"/>
            <a:ext cx="8503920" cy="4727448"/>
          </a:xfrm>
        </p:spPr>
        <p:txBody>
          <a:bodyPr>
            <a:normAutofit fontScale="92500"/>
          </a:bodyPr>
          <a:lstStyle/>
          <a:p>
            <a:r>
              <a:rPr lang="en-US" sz="3500" b="1" dirty="0" smtClean="0"/>
              <a:t>Objective</a:t>
            </a:r>
            <a:r>
              <a:rPr lang="en-US" sz="3500" dirty="0" smtClean="0"/>
              <a:t>: </a:t>
            </a:r>
            <a:r>
              <a:rPr lang="en-US" sz="2600" dirty="0" smtClean="0"/>
              <a:t>To identify and nurture talent at an early  stage</a:t>
            </a:r>
            <a:endParaRPr lang="en-US" sz="3500" dirty="0" smtClean="0"/>
          </a:p>
          <a:p>
            <a:r>
              <a:rPr lang="en-US" sz="3500" b="1" dirty="0" smtClean="0"/>
              <a:t>Scholarships:</a:t>
            </a:r>
            <a:r>
              <a:rPr lang="en-US" sz="3500" dirty="0" smtClean="0"/>
              <a:t> </a:t>
            </a:r>
            <a:r>
              <a:rPr lang="en-US" sz="2600" dirty="0" smtClean="0"/>
              <a:t>One hundred(100) scholarships 	 will be awarded on the basis of  merit in HP SJMMSE for 3 YEARS</a:t>
            </a:r>
            <a:r>
              <a:rPr lang="en-US" sz="2800" dirty="0" smtClean="0"/>
              <a:t> i.e. from Class 6</a:t>
            </a:r>
            <a:r>
              <a:rPr lang="en-US" sz="2800" baseline="30000" dirty="0" smtClean="0"/>
              <a:t>th</a:t>
            </a:r>
            <a:r>
              <a:rPr lang="en-US" sz="2800" dirty="0" smtClean="0"/>
              <a:t> to class 8</a:t>
            </a:r>
            <a:r>
              <a:rPr lang="en-US" sz="2800" baseline="30000" dirty="0" smtClean="0"/>
              <a:t>th</a:t>
            </a:r>
            <a:r>
              <a:rPr lang="en-US" sz="2800" dirty="0" smtClean="0"/>
              <a:t>  as follows:-</a:t>
            </a:r>
            <a:endParaRPr lang="en-US" sz="3200" dirty="0" smtClean="0"/>
          </a:p>
          <a:p>
            <a:pPr lvl="1"/>
            <a:r>
              <a:rPr lang="en-US" dirty="0" smtClean="0"/>
              <a:t>Scholarship of Rs.4000- per month, for 12 months in   class VI</a:t>
            </a:r>
            <a:endParaRPr lang="en-US" sz="2500" dirty="0" smtClean="0"/>
          </a:p>
          <a:p>
            <a:pPr lvl="1"/>
            <a:r>
              <a:rPr lang="en-US" dirty="0" smtClean="0"/>
              <a:t>Scholarship of Rs.5000/- per month, for 12 months in class VII</a:t>
            </a:r>
            <a:endParaRPr lang="en-US" sz="2500" dirty="0" smtClean="0"/>
          </a:p>
          <a:p>
            <a:pPr lvl="1"/>
            <a:r>
              <a:rPr lang="en-US" dirty="0" smtClean="0"/>
              <a:t>Scholarship of Rs.6000/- per month, for 12 months in class VIII</a:t>
            </a:r>
            <a:endParaRPr lang="en-US" sz="25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5800" y="685800"/>
            <a:ext cx="8001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4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p:txBody>
      </p:sp>
      <p:sp>
        <p:nvSpPr>
          <p:cNvPr id="1027" name="Rectangle 3"/>
          <p:cNvSpPr>
            <a:spLocks noChangeArrowheads="1"/>
          </p:cNvSpPr>
          <p:nvPr/>
        </p:nvSpPr>
        <p:spPr bwMode="auto">
          <a:xfrm>
            <a:off x="990600" y="1219200"/>
            <a:ext cx="7239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314450" algn="l"/>
              </a:tabLst>
            </a:pPr>
            <a:endPar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tab pos="1314450" algn="l"/>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State Level Examination (HPSJMMS Examination) will be conducted by SCERT (H.P).</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tab pos="131445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100 students will be selected purely on the basis of merit in this examination  following district wise quota as given in the scheme available on official website of Directorate of Elementary Education H 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31445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This examination will be conducted in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520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examination centers in H.P. on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27th February, 2022</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Sunday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31445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will be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3-5 Govt. Senior Secondary Schools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Examination Centers in each block such that students have an easy access to the Examination Centre.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ight Arrow 5"/>
          <p:cNvSpPr/>
          <p:nvPr/>
        </p:nvSpPr>
        <p:spPr>
          <a:xfrm>
            <a:off x="1143000" y="228600"/>
            <a:ext cx="70104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bg1"/>
                </a:solidFill>
                <a:latin typeface="Calibri" pitchFamily="34" charset="0"/>
                <a:ea typeface="Calibri" pitchFamily="34" charset="0"/>
                <a:cs typeface="Times New Roman" pitchFamily="18" charset="0"/>
              </a:rPr>
              <a:t>What will be Selection Criteria</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09600" y="1371600"/>
            <a:ext cx="8153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p>
            <a:pPr lvl="0" algn="just" fontAlgn="base">
              <a:spcBef>
                <a:spcPct val="0"/>
              </a:spcBef>
              <a:spcAft>
                <a:spcPct val="0"/>
              </a:spcAft>
            </a:pPr>
            <a:endPar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algn="just" fontAlgn="base">
              <a:spcBef>
                <a:spcPct val="0"/>
              </a:spcBef>
              <a:spcAft>
                <a:spcPct val="0"/>
              </a:spcAft>
              <a:buFont typeface="Wingdings" pitchFamily="2" charset="2"/>
              <a:buChar char="Ø"/>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All students of Class- V studying in Govt. Primary Schools of Himachal Pradesh in the academic </a:t>
            </a:r>
            <a:r>
              <a:rPr lang="en-US" sz="2800" dirty="0" smtClean="0">
                <a:latin typeface="Calibri" pitchFamily="34" charset="0"/>
                <a:ea typeface="Calibri" pitchFamily="34" charset="0"/>
                <a:cs typeface="Times New Roman" pitchFamily="18" charset="0"/>
              </a:rPr>
              <a:t>session 2021-22 are eligible to apply for the HP Swaran Jayanti Middle Merit Scholarship Examination (HPSJMMSE) to be conducted by the SCERT, Solan (H.P.) .</a:t>
            </a:r>
          </a:p>
          <a:p>
            <a:pPr lvl="0" algn="just" fontAlgn="base">
              <a:spcBef>
                <a:spcPct val="0"/>
              </a:spcBef>
              <a:spcAft>
                <a:spcPct val="0"/>
              </a:spcAft>
              <a:buFont typeface="Wingdings" pitchFamily="2" charset="2"/>
              <a:buChar char="Ø"/>
            </a:pPr>
            <a:r>
              <a:rPr lang="en-US" sz="2800" dirty="0" smtClean="0">
                <a:latin typeface="Calibri" pitchFamily="34" charset="0"/>
                <a:ea typeface="Calibri" pitchFamily="34" charset="0"/>
                <a:cs typeface="Times New Roman" pitchFamily="18" charset="0"/>
              </a:rPr>
              <a:t>The only criteria is that the student must be studying in the 5</a:t>
            </a:r>
            <a:r>
              <a:rPr lang="en-US" sz="2800" baseline="30000" dirty="0" smtClean="0">
                <a:latin typeface="Calibri" pitchFamily="34" charset="0"/>
                <a:ea typeface="Calibri" pitchFamily="34" charset="0"/>
                <a:cs typeface="Times New Roman" pitchFamily="18" charset="0"/>
              </a:rPr>
              <a:t>th</a:t>
            </a:r>
            <a:r>
              <a:rPr lang="en-US" sz="2800" dirty="0" smtClean="0">
                <a:latin typeface="Calibri" pitchFamily="34" charset="0"/>
                <a:ea typeface="Calibri" pitchFamily="34" charset="0"/>
                <a:cs typeface="Times New Roman" pitchFamily="18" charset="0"/>
              </a:rPr>
              <a:t> class of any Govt. Primary School in Himachal Pradesh in the current session.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ight Arrow 3"/>
          <p:cNvSpPr/>
          <p:nvPr/>
        </p:nvSpPr>
        <p:spPr>
          <a:xfrm>
            <a:off x="609600" y="1371600"/>
            <a:ext cx="28194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b="1" dirty="0" smtClean="0">
                <a:solidFill>
                  <a:schemeClr val="tx1"/>
                </a:solidFill>
                <a:latin typeface="Calibri" pitchFamily="34" charset="0"/>
                <a:ea typeface="Calibri" pitchFamily="34" charset="0"/>
                <a:cs typeface="Times New Roman" pitchFamily="18" charset="0"/>
              </a:rPr>
              <a:t>   </a:t>
            </a:r>
            <a:r>
              <a:rPr lang="en-US" sz="2800" b="1" dirty="0" smtClean="0">
                <a:solidFill>
                  <a:schemeClr val="bg1"/>
                </a:solidFill>
                <a:latin typeface="Calibri" pitchFamily="34" charset="0"/>
                <a:ea typeface="Calibri" pitchFamily="34" charset="0"/>
                <a:cs typeface="Times New Roman" pitchFamily="18" charset="0"/>
              </a:rPr>
              <a:t>Eligibility: </a:t>
            </a:r>
          </a:p>
        </p:txBody>
      </p:sp>
      <p:sp>
        <p:nvSpPr>
          <p:cNvPr id="5" name="Rectangle 4"/>
          <p:cNvSpPr/>
          <p:nvPr/>
        </p:nvSpPr>
        <p:spPr>
          <a:xfrm>
            <a:off x="609600" y="304800"/>
            <a:ext cx="8077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sz="4000" b="1" dirty="0" smtClean="0">
                <a:solidFill>
                  <a:schemeClr val="bg1"/>
                </a:solidFill>
                <a:latin typeface="Calibri" pitchFamily="34" charset="0"/>
                <a:ea typeface="Calibri" pitchFamily="34" charset="0"/>
                <a:cs typeface="Times New Roman" pitchFamily="18" charset="0"/>
              </a:rPr>
              <a:t>Who can Apply for the Examination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038600" y="3429000"/>
            <a:ext cx="4876800" cy="19851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sz="1100" b="1" dirty="0" smtClean="0">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Dates for submission of application form and conduct of examination are given below:</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ight Arrow 3"/>
          <p:cNvSpPr/>
          <p:nvPr/>
        </p:nvSpPr>
        <p:spPr>
          <a:xfrm>
            <a:off x="762000" y="304800"/>
            <a:ext cx="2971800" cy="198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Calibri" pitchFamily="34" charset="0"/>
                <a:ea typeface="Calibri" pitchFamily="34" charset="0"/>
                <a:cs typeface="Times New Roman" pitchFamily="18" charset="0"/>
              </a:rPr>
              <a:t>Examination Fee</a:t>
            </a:r>
            <a:endParaRPr lang="en-US" sz="3200" dirty="0">
              <a:solidFill>
                <a:schemeClr val="bg1"/>
              </a:solidFill>
            </a:endParaRPr>
          </a:p>
        </p:txBody>
      </p:sp>
      <p:sp>
        <p:nvSpPr>
          <p:cNvPr id="7" name="Rectangle 6"/>
          <p:cNvSpPr/>
          <p:nvPr/>
        </p:nvSpPr>
        <p:spPr>
          <a:xfrm>
            <a:off x="3657600" y="914400"/>
            <a:ext cx="5029200" cy="954107"/>
          </a:xfrm>
          <a:prstGeom prst="rect">
            <a:avLst/>
          </a:prstGeom>
        </p:spPr>
        <p:txBody>
          <a:bodyPr wrap="square">
            <a:spAutoFit/>
          </a:bodyPr>
          <a:lstStyle/>
          <a:p>
            <a:pPr lvl="0" algn="just" fontAlgn="base">
              <a:spcBef>
                <a:spcPct val="0"/>
              </a:spcBef>
              <a:spcAft>
                <a:spcPct val="0"/>
              </a:spcAft>
            </a:pPr>
            <a:r>
              <a:rPr lang="en-US" sz="2800" b="1" dirty="0" smtClean="0">
                <a:latin typeface="Calibri" pitchFamily="34" charset="0"/>
                <a:ea typeface="Calibri" pitchFamily="34" charset="0"/>
                <a:cs typeface="Times New Roman" pitchFamily="18" charset="0"/>
              </a:rPr>
              <a:t>No Examination fee will be charged for the examination.</a:t>
            </a:r>
          </a:p>
        </p:txBody>
      </p:sp>
      <p:sp>
        <p:nvSpPr>
          <p:cNvPr id="8" name="Right Arrow 7"/>
          <p:cNvSpPr/>
          <p:nvPr/>
        </p:nvSpPr>
        <p:spPr>
          <a:xfrm>
            <a:off x="990600" y="2971800"/>
            <a:ext cx="2819400" cy="1981200"/>
          </a:xfrm>
          <a:prstGeom prst="rightArrow">
            <a:avLst>
              <a:gd name="adj1" fmla="val 50000"/>
              <a:gd name="adj2" fmla="val 450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Calibri" pitchFamily="34" charset="0"/>
                <a:ea typeface="Calibri" pitchFamily="34" charset="0"/>
                <a:cs typeface="Times New Roman" pitchFamily="18" charset="0"/>
              </a:rPr>
              <a:t>Important Dates</a:t>
            </a:r>
            <a:endParaRPr lang="en-US" sz="32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828800" y="533400"/>
          <a:ext cx="6858000" cy="4953000"/>
        </p:xfrm>
        <a:graphic>
          <a:graphicData uri="http://schemas.openxmlformats.org/drawingml/2006/table">
            <a:tbl>
              <a:tblPr/>
              <a:tblGrid>
                <a:gridCol w="5173840"/>
                <a:gridCol w="1684160"/>
              </a:tblGrid>
              <a:tr h="1601569">
                <a:tc>
                  <a:txBody>
                    <a:bodyPr/>
                    <a:lstStyle/>
                    <a:p>
                      <a:pPr marL="228600" marR="0" indent="-228600" algn="ctr">
                        <a:spcBef>
                          <a:spcPts val="180"/>
                        </a:spcBef>
                        <a:spcAft>
                          <a:spcPts val="180"/>
                        </a:spcAft>
                        <a:buFont typeface="+mj-lt"/>
                        <a:buAutoNum type="arabicPeriod"/>
                      </a:pPr>
                      <a:r>
                        <a:rPr lang="en-US" sz="2800" b="1" dirty="0">
                          <a:solidFill>
                            <a:srgbClr val="FFFF00"/>
                          </a:solidFill>
                        </a:rPr>
                        <a:t>Filling of Application Form for Examination by </a:t>
                      </a:r>
                      <a:r>
                        <a:rPr lang="en-US" sz="2800" b="1" dirty="0" smtClean="0">
                          <a:solidFill>
                            <a:srgbClr val="FFC000"/>
                          </a:solidFill>
                        </a:rPr>
                        <a:t>Class Teacher</a:t>
                      </a:r>
                    </a:p>
                    <a:p>
                      <a:pPr marL="228600" marR="0" indent="-228600" algn="ctr">
                        <a:spcBef>
                          <a:spcPts val="180"/>
                        </a:spcBef>
                        <a:spcAft>
                          <a:spcPts val="180"/>
                        </a:spcAft>
                        <a:buFont typeface="+mj-lt"/>
                        <a:buNone/>
                      </a:pPr>
                      <a:r>
                        <a:rPr lang="en-US" sz="2800" b="1" dirty="0" smtClean="0">
                          <a:solidFill>
                            <a:srgbClr val="FFC000"/>
                          </a:solidFill>
                        </a:rPr>
                        <a:t> </a:t>
                      </a:r>
                      <a:r>
                        <a:rPr lang="en-US" sz="2800" b="1" dirty="0">
                          <a:solidFill>
                            <a:srgbClr val="FFFF00"/>
                          </a:solidFill>
                        </a:rPr>
                        <a:t>( </a:t>
                      </a:r>
                      <a:r>
                        <a:rPr lang="en-US" sz="2800" b="1" u="sng" dirty="0">
                          <a:solidFill>
                            <a:srgbClr val="FFFF00"/>
                          </a:solidFill>
                        </a:rPr>
                        <a:t>offline mode </a:t>
                      </a:r>
                      <a:r>
                        <a:rPr lang="en-US" sz="2800" b="1" dirty="0">
                          <a:solidFill>
                            <a:srgbClr val="FFFF00"/>
                          </a:solidFill>
                        </a:rPr>
                        <a:t>)</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chemeClr val="tx2">
                        <a:lumMod val="60000"/>
                        <a:lumOff val="40000"/>
                      </a:schemeClr>
                    </a:solidFill>
                  </a:tcPr>
                </a:tc>
                <a:tc>
                  <a:txBody>
                    <a:bodyPr/>
                    <a:lstStyle/>
                    <a:p>
                      <a:pPr marL="0" marR="0" algn="ctr">
                        <a:spcBef>
                          <a:spcPts val="180"/>
                        </a:spcBef>
                        <a:spcAft>
                          <a:spcPts val="180"/>
                        </a:spcAft>
                      </a:pPr>
                      <a:r>
                        <a:rPr lang="en-US" sz="2800" b="1" dirty="0">
                          <a:solidFill>
                            <a:srgbClr val="FFFF00"/>
                          </a:solidFill>
                        </a:rPr>
                        <a:t>Till  5th January, 2022</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chemeClr val="tx2">
                        <a:lumMod val="60000"/>
                        <a:lumOff val="40000"/>
                      </a:schemeClr>
                    </a:solidFill>
                  </a:tcPr>
                </a:tc>
              </a:tr>
              <a:tr h="3351431">
                <a:tc>
                  <a:txBody>
                    <a:bodyPr/>
                    <a:lstStyle/>
                    <a:p>
                      <a:pPr marL="0" marR="0" algn="ctr">
                        <a:spcBef>
                          <a:spcPts val="180"/>
                        </a:spcBef>
                        <a:spcAft>
                          <a:spcPts val="180"/>
                        </a:spcAft>
                      </a:pPr>
                      <a:r>
                        <a:rPr lang="en-US" sz="2800" b="1" dirty="0" smtClean="0">
                          <a:solidFill>
                            <a:srgbClr val="FFFF00"/>
                          </a:solidFill>
                        </a:rPr>
                        <a:t>2.Submission </a:t>
                      </a:r>
                      <a:r>
                        <a:rPr lang="en-US" sz="2800" b="1" dirty="0">
                          <a:solidFill>
                            <a:srgbClr val="FFFF00"/>
                          </a:solidFill>
                        </a:rPr>
                        <a:t>of Complete Application Forms in </a:t>
                      </a:r>
                      <a:r>
                        <a:rPr lang="en-US" sz="2800" b="1" u="sng" dirty="0">
                          <a:solidFill>
                            <a:srgbClr val="FFFF00"/>
                          </a:solidFill>
                        </a:rPr>
                        <a:t>offline  mode</a:t>
                      </a:r>
                      <a:r>
                        <a:rPr lang="en-US" sz="2800" b="1" dirty="0">
                          <a:solidFill>
                            <a:srgbClr val="FFFF00"/>
                          </a:solidFill>
                        </a:rPr>
                        <a:t> by </a:t>
                      </a:r>
                      <a:r>
                        <a:rPr lang="en-US" sz="2800" b="1" dirty="0">
                          <a:solidFill>
                            <a:srgbClr val="FFC000"/>
                          </a:solidFill>
                        </a:rPr>
                        <a:t>Class Teacher/Head Teacher  </a:t>
                      </a:r>
                      <a:r>
                        <a:rPr lang="en-US" sz="2800" b="1" dirty="0">
                          <a:solidFill>
                            <a:srgbClr val="FFFF00"/>
                          </a:solidFill>
                        </a:rPr>
                        <a:t>to the concerned CHT</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chemeClr val="tx2">
                        <a:lumMod val="60000"/>
                        <a:lumOff val="40000"/>
                      </a:schemeClr>
                    </a:solidFill>
                  </a:tcPr>
                </a:tc>
                <a:tc>
                  <a:txBody>
                    <a:bodyPr/>
                    <a:lstStyle/>
                    <a:p>
                      <a:pPr marL="0" marR="0" algn="ctr">
                        <a:spcBef>
                          <a:spcPts val="180"/>
                        </a:spcBef>
                        <a:spcAft>
                          <a:spcPts val="180"/>
                        </a:spcAft>
                      </a:pPr>
                      <a:r>
                        <a:rPr lang="en-US" sz="2800" b="1" dirty="0">
                          <a:solidFill>
                            <a:srgbClr val="FFFF00"/>
                          </a:solidFill>
                        </a:rPr>
                        <a:t>3rd  January, 2022 to</a:t>
                      </a:r>
                    </a:p>
                    <a:p>
                      <a:pPr marL="0" marR="0" algn="ctr">
                        <a:spcBef>
                          <a:spcPts val="180"/>
                        </a:spcBef>
                        <a:spcAft>
                          <a:spcPts val="180"/>
                        </a:spcAft>
                      </a:pPr>
                      <a:r>
                        <a:rPr lang="en-US" sz="2800" b="1" dirty="0">
                          <a:solidFill>
                            <a:srgbClr val="FFFF00"/>
                          </a:solidFill>
                        </a:rPr>
                        <a:t> 15th January, 2022</a:t>
                      </a:r>
                    </a:p>
                  </a:txBody>
                  <a:tcPr marL="65903" marR="659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chemeClr val="tx2">
                        <a:lumMod val="60000"/>
                        <a:lumOff val="40000"/>
                      </a:schemeClr>
                    </a:solidFill>
                  </a:tcPr>
                </a:tc>
              </a:tr>
            </a:tbl>
          </a:graphicData>
        </a:graphic>
      </p:graphicFrame>
      <p:sp>
        <p:nvSpPr>
          <p:cNvPr id="3" name="Oval 2"/>
          <p:cNvSpPr/>
          <p:nvPr/>
        </p:nvSpPr>
        <p:spPr>
          <a:xfrm>
            <a:off x="0" y="1219200"/>
            <a:ext cx="1981200" cy="327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 Class/Head Teacher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762000" y="1752600"/>
            <a:ext cx="8153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application form can be downloaded from:</a:t>
            </a:r>
            <a:endParaRPr lang="en-US" sz="1400" b="1" dirty="0" smtClean="0">
              <a:latin typeface="Arial" pitchFamily="34" charset="0"/>
              <a:ea typeface="Calibri"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official website of SCERT:   	</a:t>
            </a:r>
            <a:r>
              <a:rPr kumimoji="0" lang="en-US" sz="2400" b="0" i="0" u="sng" strike="noStrike" cap="none" normalizeH="0" baseline="0" dirty="0" smtClean="0">
                <a:ln>
                  <a:noFill/>
                </a:ln>
                <a:solidFill>
                  <a:srgbClr val="C00000"/>
                </a:solidFill>
                <a:effectLst/>
                <a:latin typeface="Calibri" pitchFamily="34" charset="0"/>
                <a:ea typeface="Calibri" pitchFamily="34" charset="0"/>
                <a:cs typeface="Times New Roman" pitchFamily="18" charset="0"/>
              </a:rPr>
              <a:t>www.himachalservices.nic.in/scert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0" i="0" u="sng" strike="noStrike" cap="none" normalizeH="0" baseline="0" dirty="0" smtClean="0">
              <a:ln>
                <a:noFill/>
              </a:ln>
              <a:solidFill>
                <a:srgbClr val="EB6115"/>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official website of Department of Elementary Education   	Himachal Pradesh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official website of DDEE of the respective districts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800" b="1" dirty="0" smtClean="0">
                <a:latin typeface="Calibri" pitchFamily="34" charset="0"/>
                <a:ea typeface="Calibri" pitchFamily="34" charset="0"/>
                <a:cs typeface="Times New Roman" pitchFamily="18" charset="0"/>
              </a:rPr>
              <a:t>Printed copies of application form</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can be procured from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Printed copies of application form will be provided by BEEO in 	the respective district </a:t>
            </a:r>
            <a:endParaRPr kumimoji="0" lang="en-US" sz="1200" b="0" i="0" u="sng"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85800" y="304800"/>
            <a:ext cx="8077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Where would the Class Teachers /Head Teachers find the Application Form?</a:t>
            </a:r>
            <a:endParaRPr lang="en-US" sz="2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959</TotalTime>
  <Words>1315</Words>
  <Application>Microsoft Office PowerPoint</Application>
  <PresentationFormat>On-screen Show (4:3)</PresentationFormat>
  <Paragraphs>276</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Office Theme</vt:lpstr>
      <vt:lpstr>PDF</vt:lpstr>
      <vt:lpstr>Document</vt:lpstr>
      <vt:lpstr>Slide 1</vt:lpstr>
      <vt:lpstr>Slide 2</vt:lpstr>
      <vt:lpstr>Slide 3</vt:lpstr>
      <vt:lpstr>About the Scheme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     </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49</cp:revision>
  <dcterms:created xsi:type="dcterms:W3CDTF">2021-12-18T05:44:07Z</dcterms:created>
  <dcterms:modified xsi:type="dcterms:W3CDTF">2021-12-29T09:39:37Z</dcterms:modified>
</cp:coreProperties>
</file>